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6.xml" ContentType="application/vnd.openxmlformats-officedocument.presentationml.slideMaster+xml"/>
  <Override PartName="/ppt/theme/theme8.xml" ContentType="application/vnd.openxmlformats-officedocument.theme+xml"/>
  <Override PartName="/ppt/theme/theme12.xml" ContentType="application/vnd.openxmlformats-officedocument.them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theme/theme10.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Default Extension="vml" ContentType="application/vnd.openxmlformats-officedocument.vmlDrawing"/>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Masters/slideMaster5.xml" ContentType="application/vnd.openxmlformats-officedocument.presentationml.slideMaster+xml"/>
  <Override PartName="/ppt/slides/slide8.xml" ContentType="application/vnd.openxmlformats-officedocument.presentationml.slide+xml"/>
  <Override PartName="/ppt/theme/theme7.xml" ContentType="application/vnd.openxmlformats-officedocument.theme+xml"/>
  <Override PartName="/ppt/theme/theme11.xml" ContentType="application/vnd.openxmlformats-officedocument.them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09" r:id="rId2"/>
    <p:sldMasterId id="2147483911" r:id="rId3"/>
    <p:sldMasterId id="2147483913" r:id="rId4"/>
    <p:sldMasterId id="2147483915" r:id="rId5"/>
    <p:sldMasterId id="2147483917" r:id="rId6"/>
    <p:sldMasterId id="2147483919" r:id="rId7"/>
    <p:sldMasterId id="2147483921" r:id="rId8"/>
    <p:sldMasterId id="2147483923" r:id="rId9"/>
    <p:sldMasterId id="2147483925" r:id="rId10"/>
    <p:sldMasterId id="2147483927" r:id="rId11"/>
    <p:sldMasterId id="2147483929" r:id="rId12"/>
  </p:sldMasterIdLst>
  <p:notesMasterIdLst>
    <p:notesMasterId r:id="rId40"/>
  </p:notesMasterIdLst>
  <p:sldIdLst>
    <p:sldId id="636" r:id="rId13"/>
    <p:sldId id="652" r:id="rId14"/>
    <p:sldId id="802" r:id="rId15"/>
    <p:sldId id="827" r:id="rId16"/>
    <p:sldId id="816" r:id="rId17"/>
    <p:sldId id="817" r:id="rId18"/>
    <p:sldId id="818" r:id="rId19"/>
    <p:sldId id="819" r:id="rId20"/>
    <p:sldId id="820" r:id="rId21"/>
    <p:sldId id="821" r:id="rId22"/>
    <p:sldId id="822" r:id="rId23"/>
    <p:sldId id="823" r:id="rId24"/>
    <p:sldId id="824" r:id="rId25"/>
    <p:sldId id="825" r:id="rId26"/>
    <p:sldId id="803" r:id="rId27"/>
    <p:sldId id="805" r:id="rId28"/>
    <p:sldId id="806" r:id="rId29"/>
    <p:sldId id="807" r:id="rId30"/>
    <p:sldId id="808" r:id="rId31"/>
    <p:sldId id="809" r:id="rId32"/>
    <p:sldId id="810" r:id="rId33"/>
    <p:sldId id="811" r:id="rId34"/>
    <p:sldId id="812" r:id="rId35"/>
    <p:sldId id="813" r:id="rId36"/>
    <p:sldId id="814" r:id="rId37"/>
    <p:sldId id="815" r:id="rId38"/>
    <p:sldId id="784" r:id="rId39"/>
  </p:sldIdLst>
  <p:sldSz cx="9144000" cy="6858000" type="screen4x3"/>
  <p:notesSz cx="6858000" cy="9144000"/>
  <p:defaultTextStyle>
    <a:defPPr>
      <a:defRPr lang="en-US"/>
    </a:defPPr>
    <a:lvl1pPr algn="l" rtl="0" fontAlgn="base">
      <a:lnSpc>
        <a:spcPct val="80000"/>
      </a:lnSpc>
      <a:spcBef>
        <a:spcPct val="0"/>
      </a:spcBef>
      <a:spcAft>
        <a:spcPct val="0"/>
      </a:spcAft>
      <a:defRPr sz="2100" kern="1200">
        <a:solidFill>
          <a:schemeClr val="bg1"/>
        </a:solidFill>
        <a:latin typeface="Arial" charset="0"/>
        <a:ea typeface="+mn-ea"/>
        <a:cs typeface="+mn-cs"/>
      </a:defRPr>
    </a:lvl1pPr>
    <a:lvl2pPr marL="457200" algn="l" rtl="0" fontAlgn="base">
      <a:lnSpc>
        <a:spcPct val="80000"/>
      </a:lnSpc>
      <a:spcBef>
        <a:spcPct val="0"/>
      </a:spcBef>
      <a:spcAft>
        <a:spcPct val="0"/>
      </a:spcAft>
      <a:defRPr sz="2100" kern="1200">
        <a:solidFill>
          <a:schemeClr val="bg1"/>
        </a:solidFill>
        <a:latin typeface="Arial" charset="0"/>
        <a:ea typeface="+mn-ea"/>
        <a:cs typeface="+mn-cs"/>
      </a:defRPr>
    </a:lvl2pPr>
    <a:lvl3pPr marL="914400" algn="l" rtl="0" fontAlgn="base">
      <a:lnSpc>
        <a:spcPct val="80000"/>
      </a:lnSpc>
      <a:spcBef>
        <a:spcPct val="0"/>
      </a:spcBef>
      <a:spcAft>
        <a:spcPct val="0"/>
      </a:spcAft>
      <a:defRPr sz="2100" kern="1200">
        <a:solidFill>
          <a:schemeClr val="bg1"/>
        </a:solidFill>
        <a:latin typeface="Arial" charset="0"/>
        <a:ea typeface="+mn-ea"/>
        <a:cs typeface="+mn-cs"/>
      </a:defRPr>
    </a:lvl3pPr>
    <a:lvl4pPr marL="1371600" algn="l" rtl="0" fontAlgn="base">
      <a:lnSpc>
        <a:spcPct val="80000"/>
      </a:lnSpc>
      <a:spcBef>
        <a:spcPct val="0"/>
      </a:spcBef>
      <a:spcAft>
        <a:spcPct val="0"/>
      </a:spcAft>
      <a:defRPr sz="2100" kern="1200">
        <a:solidFill>
          <a:schemeClr val="bg1"/>
        </a:solidFill>
        <a:latin typeface="Arial" charset="0"/>
        <a:ea typeface="+mn-ea"/>
        <a:cs typeface="+mn-cs"/>
      </a:defRPr>
    </a:lvl4pPr>
    <a:lvl5pPr marL="1828800" algn="l" rtl="0" fontAlgn="base">
      <a:lnSpc>
        <a:spcPct val="80000"/>
      </a:lnSpc>
      <a:spcBef>
        <a:spcPct val="0"/>
      </a:spcBef>
      <a:spcAft>
        <a:spcPct val="0"/>
      </a:spcAft>
      <a:defRPr sz="2100" kern="1200">
        <a:solidFill>
          <a:schemeClr val="bg1"/>
        </a:solidFill>
        <a:latin typeface="Arial" charset="0"/>
        <a:ea typeface="+mn-ea"/>
        <a:cs typeface="+mn-cs"/>
      </a:defRPr>
    </a:lvl5pPr>
    <a:lvl6pPr marL="2286000" algn="l" defTabSz="914400" rtl="0" eaLnBrk="1" latinLnBrk="1" hangingPunct="1">
      <a:defRPr sz="2100" kern="1200">
        <a:solidFill>
          <a:schemeClr val="bg1"/>
        </a:solidFill>
        <a:latin typeface="Arial" charset="0"/>
        <a:ea typeface="+mn-ea"/>
        <a:cs typeface="+mn-cs"/>
      </a:defRPr>
    </a:lvl6pPr>
    <a:lvl7pPr marL="2743200" algn="l" defTabSz="914400" rtl="0" eaLnBrk="1" latinLnBrk="1" hangingPunct="1">
      <a:defRPr sz="2100" kern="1200">
        <a:solidFill>
          <a:schemeClr val="bg1"/>
        </a:solidFill>
        <a:latin typeface="Arial" charset="0"/>
        <a:ea typeface="+mn-ea"/>
        <a:cs typeface="+mn-cs"/>
      </a:defRPr>
    </a:lvl7pPr>
    <a:lvl8pPr marL="3200400" algn="l" defTabSz="914400" rtl="0" eaLnBrk="1" latinLnBrk="1" hangingPunct="1">
      <a:defRPr sz="2100" kern="1200">
        <a:solidFill>
          <a:schemeClr val="bg1"/>
        </a:solidFill>
        <a:latin typeface="Arial" charset="0"/>
        <a:ea typeface="+mn-ea"/>
        <a:cs typeface="+mn-cs"/>
      </a:defRPr>
    </a:lvl8pPr>
    <a:lvl9pPr marL="3657600" algn="l" defTabSz="914400" rtl="0" eaLnBrk="1" latinLnBrk="1" hangingPunct="1">
      <a:defRPr sz="2100" kern="1200">
        <a:solidFill>
          <a:schemeClr val="bg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6600"/>
    <a:srgbClr val="FF3399"/>
    <a:srgbClr val="00FF00"/>
    <a:srgbClr val="800000"/>
    <a:srgbClr val="FFFFFF"/>
    <a:srgbClr val="FFCC99"/>
    <a:srgbClr val="B2B2B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86" autoAdjust="0"/>
    <p:restoredTop sz="67642" autoAdjust="0"/>
  </p:normalViewPr>
  <p:slideViewPr>
    <p:cSldViewPr showGuides="1">
      <p:cViewPr varScale="1">
        <p:scale>
          <a:sx n="73" d="100"/>
          <a:sy n="73" d="100"/>
        </p:scale>
        <p:origin x="-94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defRPr sz="1200">
                <a:solidFill>
                  <a:schemeClr val="tx1"/>
                </a:solidFill>
              </a:defRPr>
            </a:lvl1pPr>
          </a:lstStyle>
          <a:p>
            <a:endParaRPr lang="ko-KR" altLang="ko-KR"/>
          </a:p>
        </p:txBody>
      </p:sp>
      <p:sp>
        <p:nvSpPr>
          <p:cNvPr id="1228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200">
                <a:solidFill>
                  <a:schemeClr val="tx1"/>
                </a:solidFill>
              </a:defRPr>
            </a:lvl1pPr>
          </a:lstStyle>
          <a:p>
            <a:endParaRPr lang="ko-KR" altLang="ko-KR"/>
          </a:p>
        </p:txBody>
      </p:sp>
      <p:sp>
        <p:nvSpPr>
          <p:cNvPr id="5325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228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8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defRPr sz="1200">
                <a:solidFill>
                  <a:schemeClr val="tx1"/>
                </a:solidFill>
              </a:defRPr>
            </a:lvl1pPr>
          </a:lstStyle>
          <a:p>
            <a:endParaRPr lang="ko-KR" altLang="ko-KR"/>
          </a:p>
        </p:txBody>
      </p:sp>
      <p:sp>
        <p:nvSpPr>
          <p:cNvPr id="1228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defRPr sz="1200">
                <a:solidFill>
                  <a:schemeClr val="tx1"/>
                </a:solidFill>
                <a:ea typeface="굴림" charset="-127"/>
              </a:defRPr>
            </a:lvl1pPr>
          </a:lstStyle>
          <a:p>
            <a:fld id="{DCFE6483-B2E7-478C-A765-079BB51FD922}" type="slidenum">
              <a:rPr lang="en-US" altLang="ko-KR"/>
              <a:pPr/>
              <a:t>‹#›</a:t>
            </a:fld>
            <a:endParaRPr lang="en-US" altLang="ko-K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TextEdit="1"/>
          </p:cNvSpPr>
          <p:nvPr>
            <p:ph type="sldImg"/>
          </p:nvPr>
        </p:nvSpPr>
        <p:spPr>
          <a:ln/>
        </p:spPr>
      </p:sp>
      <p:sp>
        <p:nvSpPr>
          <p:cNvPr id="54275" name="Rectangle 3"/>
          <p:cNvSpPr>
            <a:spLocks noGrp="1"/>
          </p:cNvSpPr>
          <p:nvPr>
            <p:ph type="body" idx="1"/>
          </p:nvPr>
        </p:nvSpPr>
        <p:spPr>
          <a:noFill/>
          <a:ln/>
        </p:spPr>
        <p:txBody>
          <a:bodyPr/>
          <a:lstStyle/>
          <a:p>
            <a:r>
              <a:rPr lang="en-CA" smtClean="0"/>
              <a:t>Removed Zeitgeist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TextEdit="1"/>
          </p:cNvSpPr>
          <p:nvPr>
            <p:ph type="sldImg"/>
          </p:nvPr>
        </p:nvSpPr>
        <p:spPr>
          <a:ln/>
        </p:spPr>
      </p:sp>
      <p:sp>
        <p:nvSpPr>
          <p:cNvPr id="55299" name="Rectangle 3"/>
          <p:cNvSpPr>
            <a:spLocks noGrp="1"/>
          </p:cNvSpPr>
          <p:nvPr>
            <p:ph type="body" idx="1"/>
          </p:nvPr>
        </p:nvSpPr>
        <p:spPr>
          <a:noFill/>
          <a:ln/>
        </p:spPr>
        <p:txBody>
          <a:bodyPr/>
          <a:lstStyle/>
          <a:p>
            <a:r>
              <a:rPr lang="en-CA" smtClean="0"/>
              <a:t>Removed Zeitgeist</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0"/>
          <p:cNvSpPr>
            <a:spLocks noChangeArrowheads="1"/>
          </p:cNvSpPr>
          <p:nvPr userDrawn="1"/>
        </p:nvSpPr>
        <p:spPr bwMode="auto">
          <a:xfrm>
            <a:off x="0" y="0"/>
            <a:ext cx="381000" cy="6858000"/>
          </a:xfrm>
          <a:prstGeom prst="rect">
            <a:avLst/>
          </a:prstGeom>
          <a:solidFill>
            <a:srgbClr val="FF0000"/>
          </a:solidFill>
          <a:ln w="9525">
            <a:noFill/>
            <a:miter lim="800000"/>
            <a:headEnd/>
            <a:tailEnd/>
          </a:ln>
          <a:effectLst/>
        </p:spPr>
        <p:txBody>
          <a:bodyPr wrap="none" anchor="ctr"/>
          <a:lstStyle/>
          <a:p>
            <a:endParaRPr lang="ko-KR" altLang="ko-KR"/>
          </a:p>
        </p:txBody>
      </p:sp>
      <p:sp>
        <p:nvSpPr>
          <p:cNvPr id="3" name="Rectangle 14"/>
          <p:cNvSpPr>
            <a:spLocks noChangeArrowheads="1"/>
          </p:cNvSpPr>
          <p:nvPr/>
        </p:nvSpPr>
        <p:spPr bwMode="auto">
          <a:xfrm>
            <a:off x="381000" y="0"/>
            <a:ext cx="8763000" cy="6324600"/>
          </a:xfrm>
          <a:prstGeom prst="rect">
            <a:avLst/>
          </a:prstGeom>
          <a:solidFill>
            <a:schemeClr val="bg1"/>
          </a:solidFill>
          <a:ln w="9525" algn="ctr">
            <a:noFill/>
            <a:miter lim="800000"/>
            <a:headEnd/>
            <a:tailEnd/>
          </a:ln>
          <a:effectLst/>
        </p:spPr>
        <p:txBody>
          <a:bodyPr anchor="ctr">
            <a:spAutoFit/>
          </a:bodyPr>
          <a:lstStyle/>
          <a:p>
            <a:endParaRPr lang="ko-KR" altLang="ko-KR"/>
          </a:p>
        </p:txBody>
      </p:sp>
      <p:sp>
        <p:nvSpPr>
          <p:cNvPr id="4" name="Rectangle 15"/>
          <p:cNvSpPr>
            <a:spLocks noChangeArrowheads="1"/>
          </p:cNvSpPr>
          <p:nvPr/>
        </p:nvSpPr>
        <p:spPr bwMode="auto">
          <a:xfrm>
            <a:off x="0" y="2438400"/>
            <a:ext cx="9144000" cy="1371600"/>
          </a:xfrm>
          <a:prstGeom prst="rect">
            <a:avLst/>
          </a:prstGeom>
          <a:solidFill>
            <a:srgbClr val="000000"/>
          </a:solidFill>
          <a:ln w="9525" algn="ctr">
            <a:solidFill>
              <a:schemeClr val="tx1"/>
            </a:solidFill>
            <a:miter lim="800000"/>
            <a:headEnd/>
            <a:tailEnd/>
          </a:ln>
          <a:effectLst/>
        </p:spPr>
        <p:txBody>
          <a:bodyPr anchor="ctr">
            <a:spAutoFit/>
          </a:bodyPr>
          <a:lstStyle/>
          <a:p>
            <a:endParaRPr lang="ko-KR" altLang="ko-KR"/>
          </a:p>
        </p:txBody>
      </p:sp>
      <p:pic>
        <p:nvPicPr>
          <p:cNvPr id="5" name="Picture 19" descr="LogoWhite"/>
          <p:cNvPicPr>
            <a:picLocks noChangeAspect="1" noChangeArrowheads="1"/>
          </p:cNvPicPr>
          <p:nvPr/>
        </p:nvPicPr>
        <p:blipFill>
          <a:blip r:embed="rId2" cstate="print"/>
          <a:srcRect/>
          <a:stretch>
            <a:fillRect/>
          </a:stretch>
        </p:blipFill>
        <p:spPr bwMode="auto">
          <a:xfrm>
            <a:off x="7048500" y="6286500"/>
            <a:ext cx="2095500" cy="571500"/>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fld id="{34B520E8-FAD0-4776-A761-B7F6BB4B68B4}" type="slidenum">
              <a:rPr lang="en-US" altLang="ko-KR"/>
              <a:pPr/>
              <a:t>‹#›</a:t>
            </a:fld>
            <a:endParaRPr lang="en-US" altLang="ko-K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98438"/>
            <a:ext cx="2133600" cy="5927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198438"/>
            <a:ext cx="6248400" cy="5927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fld id="{2D25CC19-0A7D-4DCF-BE8C-EB1438AC1BF1}" type="slidenum">
              <a:rPr lang="en-US" altLang="ko-KR"/>
              <a:pPr/>
              <a:t>‹#›</a:t>
            </a:fld>
            <a:endParaRPr lang="en-US" altLang="ko-K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81000" y="198438"/>
            <a:ext cx="6858000" cy="79216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81000" y="1371600"/>
            <a:ext cx="8534400" cy="4754563"/>
          </a:xfrm>
        </p:spPr>
        <p:txBody>
          <a:bodyPr/>
          <a:lstStyle/>
          <a:p>
            <a:pPr lvl="0"/>
            <a:endParaRPr lang="en-US" noProof="0" smtClean="0"/>
          </a:p>
        </p:txBody>
      </p:sp>
      <p:sp>
        <p:nvSpPr>
          <p:cNvPr id="4" name="Rectangle 5"/>
          <p:cNvSpPr>
            <a:spLocks noGrp="1" noChangeArrowheads="1"/>
          </p:cNvSpPr>
          <p:nvPr>
            <p:ph type="ftr" sz="quarter" idx="10"/>
          </p:nvPr>
        </p:nvSpPr>
        <p:spPr>
          <a:ln/>
        </p:spPr>
        <p:txBody>
          <a:bodyPr/>
          <a:lstStyle>
            <a:lvl1pPr>
              <a:defRPr/>
            </a:lvl1pPr>
          </a:lstStyle>
          <a:p>
            <a:fld id="{009AD3CC-68FE-4EB1-8372-B10CC181EED3}" type="slidenum">
              <a:rPr lang="en-US" altLang="ko-KR"/>
              <a:pPr/>
              <a:t>‹#›</a:t>
            </a:fld>
            <a:endParaRPr lang="en-US" altLang="ko-K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81000" y="198438"/>
            <a:ext cx="8534400" cy="5927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5"/>
          <p:cNvSpPr>
            <a:spLocks noGrp="1" noChangeArrowheads="1"/>
          </p:cNvSpPr>
          <p:nvPr>
            <p:ph type="ftr" sz="quarter" idx="10"/>
          </p:nvPr>
        </p:nvSpPr>
        <p:spPr>
          <a:ln/>
        </p:spPr>
        <p:txBody>
          <a:bodyPr/>
          <a:lstStyle>
            <a:lvl1pPr>
              <a:defRPr/>
            </a:lvl1pPr>
          </a:lstStyle>
          <a:p>
            <a:fld id="{8432CE33-4867-48AC-85ED-885D9ABDD0DB}" type="slidenum">
              <a:rPr lang="en-US" altLang="ko-KR"/>
              <a:pPr/>
              <a:t>‹#›</a:t>
            </a:fld>
            <a:endParaRPr lang="en-US" altLang="ko-K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nSpc>
                <a:spcPct val="80000"/>
              </a:lnSpc>
              <a:defRPr>
                <a:latin typeface="Arial" charset="0"/>
              </a:defRPr>
            </a:lvl1pPr>
          </a:lstStyle>
          <a:p>
            <a:fld id="{6D685561-2471-4CAE-A8F9-173C27CEC32C}" type="datetimeFigureOut">
              <a:rPr lang="nl-BE"/>
              <a:pPr/>
              <a:t>3/01/2012</a:t>
            </a:fld>
            <a:endParaRPr lang="nl-BE"/>
          </a:p>
        </p:txBody>
      </p:sp>
      <p:sp>
        <p:nvSpPr>
          <p:cNvPr id="3" name="Footer Placeholder 2"/>
          <p:cNvSpPr>
            <a:spLocks noGrp="1"/>
          </p:cNvSpPr>
          <p:nvPr>
            <p:ph type="ftr" sz="quarter" idx="11"/>
          </p:nvPr>
        </p:nvSpPr>
        <p:spPr/>
        <p:txBody>
          <a:bodyPr/>
          <a:lstStyle>
            <a:lvl1pPr>
              <a:lnSpc>
                <a:spcPct val="80000"/>
              </a:lnSpc>
              <a:defRPr>
                <a:latin typeface="Arial" charset="0"/>
              </a:defRPr>
            </a:lvl1pPr>
          </a:lstStyle>
          <a:p>
            <a:endParaRPr lang="nl-BE"/>
          </a:p>
        </p:txBody>
      </p:sp>
      <p:sp>
        <p:nvSpPr>
          <p:cNvPr id="4" name="Slide Number Placeholder 3"/>
          <p:cNvSpPr>
            <a:spLocks noGrp="1"/>
          </p:cNvSpPr>
          <p:nvPr>
            <p:ph type="sldNum" sz="quarter" idx="12"/>
          </p:nvPr>
        </p:nvSpPr>
        <p:spPr/>
        <p:txBody>
          <a:bodyPr/>
          <a:lstStyle>
            <a:lvl1pPr>
              <a:lnSpc>
                <a:spcPct val="80000"/>
              </a:lnSpc>
              <a:defRPr>
                <a:latin typeface="Arial" charset="0"/>
              </a:defRPr>
            </a:lvl1pPr>
          </a:lstStyle>
          <a:p>
            <a:fld id="{5615A7F8-225B-4E8F-B391-A721E9C17A85}" type="slidenum">
              <a:rPr lang="nl-BE"/>
              <a:pPr/>
              <a:t>‹#›</a:t>
            </a:fld>
            <a:endParaRPr lang="nl-B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nSpc>
                <a:spcPct val="80000"/>
              </a:lnSpc>
              <a:defRPr>
                <a:latin typeface="Arial" charset="0"/>
              </a:defRPr>
            </a:lvl1pPr>
          </a:lstStyle>
          <a:p>
            <a:fld id="{1B177FA8-3FE1-40B0-8F4C-118367573DAC}" type="datetimeFigureOut">
              <a:rPr lang="nl-BE"/>
              <a:pPr/>
              <a:t>3/01/2012</a:t>
            </a:fld>
            <a:endParaRPr lang="nl-BE"/>
          </a:p>
        </p:txBody>
      </p:sp>
      <p:sp>
        <p:nvSpPr>
          <p:cNvPr id="3" name="Footer Placeholder 2"/>
          <p:cNvSpPr>
            <a:spLocks noGrp="1"/>
          </p:cNvSpPr>
          <p:nvPr>
            <p:ph type="ftr" sz="quarter" idx="11"/>
          </p:nvPr>
        </p:nvSpPr>
        <p:spPr/>
        <p:txBody>
          <a:bodyPr/>
          <a:lstStyle>
            <a:lvl1pPr>
              <a:lnSpc>
                <a:spcPct val="80000"/>
              </a:lnSpc>
              <a:defRPr>
                <a:latin typeface="Arial" charset="0"/>
              </a:defRPr>
            </a:lvl1pPr>
          </a:lstStyle>
          <a:p>
            <a:endParaRPr lang="nl-BE"/>
          </a:p>
        </p:txBody>
      </p:sp>
      <p:sp>
        <p:nvSpPr>
          <p:cNvPr id="4" name="Slide Number Placeholder 3"/>
          <p:cNvSpPr>
            <a:spLocks noGrp="1"/>
          </p:cNvSpPr>
          <p:nvPr>
            <p:ph type="sldNum" sz="quarter" idx="12"/>
          </p:nvPr>
        </p:nvSpPr>
        <p:spPr/>
        <p:txBody>
          <a:bodyPr/>
          <a:lstStyle>
            <a:lvl1pPr>
              <a:lnSpc>
                <a:spcPct val="80000"/>
              </a:lnSpc>
              <a:defRPr>
                <a:latin typeface="Arial" charset="0"/>
              </a:defRPr>
            </a:lvl1pPr>
          </a:lstStyle>
          <a:p>
            <a:fld id="{51029AE4-F8E8-4A43-AB40-F2430EF230E8}" type="slidenum">
              <a:rPr lang="nl-BE"/>
              <a:pPr/>
              <a:t>‹#›</a:t>
            </a:fld>
            <a:endParaRPr lang="nl-B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nSpc>
                <a:spcPct val="80000"/>
              </a:lnSpc>
              <a:defRPr>
                <a:latin typeface="Arial" charset="0"/>
              </a:defRPr>
            </a:lvl1pPr>
          </a:lstStyle>
          <a:p>
            <a:fld id="{2A083DFA-C8B0-439E-9D93-10D5B9AED88B}" type="datetimeFigureOut">
              <a:rPr lang="nl-BE"/>
              <a:pPr/>
              <a:t>3/01/2012</a:t>
            </a:fld>
            <a:endParaRPr lang="nl-BE"/>
          </a:p>
        </p:txBody>
      </p:sp>
      <p:sp>
        <p:nvSpPr>
          <p:cNvPr id="3" name="Footer Placeholder 2"/>
          <p:cNvSpPr>
            <a:spLocks noGrp="1"/>
          </p:cNvSpPr>
          <p:nvPr>
            <p:ph type="ftr" sz="quarter" idx="11"/>
          </p:nvPr>
        </p:nvSpPr>
        <p:spPr/>
        <p:txBody>
          <a:bodyPr/>
          <a:lstStyle>
            <a:lvl1pPr>
              <a:lnSpc>
                <a:spcPct val="80000"/>
              </a:lnSpc>
              <a:defRPr>
                <a:latin typeface="Arial" charset="0"/>
              </a:defRPr>
            </a:lvl1pPr>
          </a:lstStyle>
          <a:p>
            <a:endParaRPr lang="nl-BE"/>
          </a:p>
        </p:txBody>
      </p:sp>
      <p:sp>
        <p:nvSpPr>
          <p:cNvPr id="4" name="Slide Number Placeholder 3"/>
          <p:cNvSpPr>
            <a:spLocks noGrp="1"/>
          </p:cNvSpPr>
          <p:nvPr>
            <p:ph type="sldNum" sz="quarter" idx="12"/>
          </p:nvPr>
        </p:nvSpPr>
        <p:spPr/>
        <p:txBody>
          <a:bodyPr/>
          <a:lstStyle>
            <a:lvl1pPr>
              <a:lnSpc>
                <a:spcPct val="80000"/>
              </a:lnSpc>
              <a:defRPr>
                <a:latin typeface="Arial" charset="0"/>
              </a:defRPr>
            </a:lvl1pPr>
          </a:lstStyle>
          <a:p>
            <a:fld id="{118D74F5-E524-4FB2-9F8F-0EA204DCD912}" type="slidenum">
              <a:rPr lang="nl-BE"/>
              <a:pPr/>
              <a:t>‹#›</a:t>
            </a:fld>
            <a:endParaRPr lang="nl-B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nSpc>
                <a:spcPct val="80000"/>
              </a:lnSpc>
              <a:defRPr>
                <a:latin typeface="Arial" charset="0"/>
              </a:defRPr>
            </a:lvl1pPr>
          </a:lstStyle>
          <a:p>
            <a:fld id="{B69CF126-3630-4A84-921A-F3C7158BE756}" type="datetimeFigureOut">
              <a:rPr lang="nl-BE"/>
              <a:pPr/>
              <a:t>3/01/2012</a:t>
            </a:fld>
            <a:endParaRPr lang="nl-BE"/>
          </a:p>
        </p:txBody>
      </p:sp>
      <p:sp>
        <p:nvSpPr>
          <p:cNvPr id="3" name="Footer Placeholder 2"/>
          <p:cNvSpPr>
            <a:spLocks noGrp="1"/>
          </p:cNvSpPr>
          <p:nvPr>
            <p:ph type="ftr" sz="quarter" idx="11"/>
          </p:nvPr>
        </p:nvSpPr>
        <p:spPr/>
        <p:txBody>
          <a:bodyPr/>
          <a:lstStyle>
            <a:lvl1pPr>
              <a:lnSpc>
                <a:spcPct val="80000"/>
              </a:lnSpc>
              <a:defRPr>
                <a:latin typeface="Arial" charset="0"/>
              </a:defRPr>
            </a:lvl1pPr>
          </a:lstStyle>
          <a:p>
            <a:endParaRPr lang="nl-BE"/>
          </a:p>
        </p:txBody>
      </p:sp>
      <p:sp>
        <p:nvSpPr>
          <p:cNvPr id="4" name="Slide Number Placeholder 3"/>
          <p:cNvSpPr>
            <a:spLocks noGrp="1"/>
          </p:cNvSpPr>
          <p:nvPr>
            <p:ph type="sldNum" sz="quarter" idx="12"/>
          </p:nvPr>
        </p:nvSpPr>
        <p:spPr/>
        <p:txBody>
          <a:bodyPr/>
          <a:lstStyle>
            <a:lvl1pPr>
              <a:lnSpc>
                <a:spcPct val="80000"/>
              </a:lnSpc>
              <a:defRPr>
                <a:latin typeface="Arial" charset="0"/>
              </a:defRPr>
            </a:lvl1pPr>
          </a:lstStyle>
          <a:p>
            <a:fld id="{A3B00484-2C18-412C-8C5B-5D8F3FD926E8}" type="slidenum">
              <a:rPr lang="nl-BE"/>
              <a:pPr/>
              <a:t>‹#›</a:t>
            </a:fld>
            <a:endParaRPr lang="nl-B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nSpc>
                <a:spcPct val="80000"/>
              </a:lnSpc>
              <a:defRPr>
                <a:latin typeface="Arial" charset="0"/>
              </a:defRPr>
            </a:lvl1pPr>
          </a:lstStyle>
          <a:p>
            <a:fld id="{CAEAEEF7-3C55-4E85-851E-AE29BA104B59}" type="datetimeFigureOut">
              <a:rPr lang="nl-BE"/>
              <a:pPr/>
              <a:t>3/01/2012</a:t>
            </a:fld>
            <a:endParaRPr lang="nl-BE"/>
          </a:p>
        </p:txBody>
      </p:sp>
      <p:sp>
        <p:nvSpPr>
          <p:cNvPr id="3" name="Footer Placeholder 2"/>
          <p:cNvSpPr>
            <a:spLocks noGrp="1"/>
          </p:cNvSpPr>
          <p:nvPr>
            <p:ph type="ftr" sz="quarter" idx="11"/>
          </p:nvPr>
        </p:nvSpPr>
        <p:spPr/>
        <p:txBody>
          <a:bodyPr/>
          <a:lstStyle>
            <a:lvl1pPr>
              <a:lnSpc>
                <a:spcPct val="80000"/>
              </a:lnSpc>
              <a:defRPr>
                <a:latin typeface="Arial" charset="0"/>
              </a:defRPr>
            </a:lvl1pPr>
          </a:lstStyle>
          <a:p>
            <a:endParaRPr lang="nl-BE"/>
          </a:p>
        </p:txBody>
      </p:sp>
      <p:sp>
        <p:nvSpPr>
          <p:cNvPr id="4" name="Slide Number Placeholder 3"/>
          <p:cNvSpPr>
            <a:spLocks noGrp="1"/>
          </p:cNvSpPr>
          <p:nvPr>
            <p:ph type="sldNum" sz="quarter" idx="12"/>
          </p:nvPr>
        </p:nvSpPr>
        <p:spPr/>
        <p:txBody>
          <a:bodyPr/>
          <a:lstStyle>
            <a:lvl1pPr>
              <a:lnSpc>
                <a:spcPct val="80000"/>
              </a:lnSpc>
              <a:defRPr>
                <a:latin typeface="Arial" charset="0"/>
              </a:defRPr>
            </a:lvl1pPr>
          </a:lstStyle>
          <a:p>
            <a:fld id="{54D56192-BDA8-44D8-906C-697F6E16286B}" type="slidenum">
              <a:rPr lang="nl-BE"/>
              <a:pPr/>
              <a:t>‹#›</a:t>
            </a:fld>
            <a:endParaRPr lang="nl-B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nSpc>
                <a:spcPct val="80000"/>
              </a:lnSpc>
              <a:defRPr>
                <a:latin typeface="Arial" charset="0"/>
              </a:defRPr>
            </a:lvl1pPr>
          </a:lstStyle>
          <a:p>
            <a:fld id="{AD5E6CAE-DA3E-4D10-A714-1CBB96F02949}" type="datetimeFigureOut">
              <a:rPr lang="nl-BE"/>
              <a:pPr/>
              <a:t>3/01/2012</a:t>
            </a:fld>
            <a:endParaRPr lang="nl-BE"/>
          </a:p>
        </p:txBody>
      </p:sp>
      <p:sp>
        <p:nvSpPr>
          <p:cNvPr id="3" name="Footer Placeholder 2"/>
          <p:cNvSpPr>
            <a:spLocks noGrp="1"/>
          </p:cNvSpPr>
          <p:nvPr>
            <p:ph type="ftr" sz="quarter" idx="11"/>
          </p:nvPr>
        </p:nvSpPr>
        <p:spPr/>
        <p:txBody>
          <a:bodyPr/>
          <a:lstStyle>
            <a:lvl1pPr>
              <a:lnSpc>
                <a:spcPct val="80000"/>
              </a:lnSpc>
              <a:defRPr>
                <a:latin typeface="Arial" charset="0"/>
              </a:defRPr>
            </a:lvl1pPr>
          </a:lstStyle>
          <a:p>
            <a:endParaRPr lang="nl-BE"/>
          </a:p>
        </p:txBody>
      </p:sp>
      <p:sp>
        <p:nvSpPr>
          <p:cNvPr id="4" name="Slide Number Placeholder 3"/>
          <p:cNvSpPr>
            <a:spLocks noGrp="1"/>
          </p:cNvSpPr>
          <p:nvPr>
            <p:ph type="sldNum" sz="quarter" idx="12"/>
          </p:nvPr>
        </p:nvSpPr>
        <p:spPr/>
        <p:txBody>
          <a:bodyPr/>
          <a:lstStyle>
            <a:lvl1pPr>
              <a:lnSpc>
                <a:spcPct val="80000"/>
              </a:lnSpc>
              <a:defRPr>
                <a:latin typeface="Arial" charset="0"/>
              </a:defRPr>
            </a:lvl1pPr>
          </a:lstStyle>
          <a:p>
            <a:fld id="{6243C06C-FA1C-4325-AD1E-03BA59A1FBCC}" type="slidenum">
              <a:rPr lang="nl-BE"/>
              <a:pPr/>
              <a:t>‹#›</a:t>
            </a:fld>
            <a:endParaRPr lang="nl-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fld id="{739618EC-FA71-47FE-AD7C-63748F935E56}" type="slidenum">
              <a:rPr lang="en-US" altLang="ko-KR"/>
              <a:pPr/>
              <a:t>‹#›</a:t>
            </a:fld>
            <a:endParaRPr lang="en-US" altLang="ko-K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nSpc>
                <a:spcPct val="80000"/>
              </a:lnSpc>
              <a:defRPr>
                <a:latin typeface="Arial" charset="0"/>
              </a:defRPr>
            </a:lvl1pPr>
          </a:lstStyle>
          <a:p>
            <a:fld id="{CBAD020B-B738-4901-9B30-8B3A3E289594}" type="datetimeFigureOut">
              <a:rPr lang="nl-BE"/>
              <a:pPr/>
              <a:t>3/01/2012</a:t>
            </a:fld>
            <a:endParaRPr lang="nl-BE"/>
          </a:p>
        </p:txBody>
      </p:sp>
      <p:sp>
        <p:nvSpPr>
          <p:cNvPr id="3" name="Footer Placeholder 2"/>
          <p:cNvSpPr>
            <a:spLocks noGrp="1"/>
          </p:cNvSpPr>
          <p:nvPr>
            <p:ph type="ftr" sz="quarter" idx="11"/>
          </p:nvPr>
        </p:nvSpPr>
        <p:spPr/>
        <p:txBody>
          <a:bodyPr/>
          <a:lstStyle>
            <a:lvl1pPr>
              <a:lnSpc>
                <a:spcPct val="80000"/>
              </a:lnSpc>
              <a:defRPr>
                <a:latin typeface="Arial" charset="0"/>
              </a:defRPr>
            </a:lvl1pPr>
          </a:lstStyle>
          <a:p>
            <a:endParaRPr lang="nl-BE"/>
          </a:p>
        </p:txBody>
      </p:sp>
      <p:sp>
        <p:nvSpPr>
          <p:cNvPr id="4" name="Slide Number Placeholder 3"/>
          <p:cNvSpPr>
            <a:spLocks noGrp="1"/>
          </p:cNvSpPr>
          <p:nvPr>
            <p:ph type="sldNum" sz="quarter" idx="12"/>
          </p:nvPr>
        </p:nvSpPr>
        <p:spPr/>
        <p:txBody>
          <a:bodyPr/>
          <a:lstStyle>
            <a:lvl1pPr>
              <a:lnSpc>
                <a:spcPct val="80000"/>
              </a:lnSpc>
              <a:defRPr>
                <a:latin typeface="Arial" charset="0"/>
              </a:defRPr>
            </a:lvl1pPr>
          </a:lstStyle>
          <a:p>
            <a:fld id="{5BE0AF61-3A78-4E49-BE46-63FB89DFE870}" type="slidenum">
              <a:rPr lang="nl-BE"/>
              <a:pPr/>
              <a:t>‹#›</a:t>
            </a:fld>
            <a:endParaRPr lang="nl-B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nSpc>
                <a:spcPct val="80000"/>
              </a:lnSpc>
              <a:defRPr>
                <a:latin typeface="Arial" charset="0"/>
              </a:defRPr>
            </a:lvl1pPr>
          </a:lstStyle>
          <a:p>
            <a:fld id="{278DF5D7-A4EB-4D7F-924C-B1B6A40608FD}" type="datetimeFigureOut">
              <a:rPr lang="nl-BE"/>
              <a:pPr/>
              <a:t>3/01/2012</a:t>
            </a:fld>
            <a:endParaRPr lang="nl-BE"/>
          </a:p>
        </p:txBody>
      </p:sp>
      <p:sp>
        <p:nvSpPr>
          <p:cNvPr id="3" name="Footer Placeholder 2"/>
          <p:cNvSpPr>
            <a:spLocks noGrp="1"/>
          </p:cNvSpPr>
          <p:nvPr>
            <p:ph type="ftr" sz="quarter" idx="11"/>
          </p:nvPr>
        </p:nvSpPr>
        <p:spPr/>
        <p:txBody>
          <a:bodyPr/>
          <a:lstStyle>
            <a:lvl1pPr>
              <a:lnSpc>
                <a:spcPct val="80000"/>
              </a:lnSpc>
              <a:defRPr>
                <a:latin typeface="Arial" charset="0"/>
              </a:defRPr>
            </a:lvl1pPr>
          </a:lstStyle>
          <a:p>
            <a:endParaRPr lang="nl-BE"/>
          </a:p>
        </p:txBody>
      </p:sp>
      <p:sp>
        <p:nvSpPr>
          <p:cNvPr id="4" name="Slide Number Placeholder 3"/>
          <p:cNvSpPr>
            <a:spLocks noGrp="1"/>
          </p:cNvSpPr>
          <p:nvPr>
            <p:ph type="sldNum" sz="quarter" idx="12"/>
          </p:nvPr>
        </p:nvSpPr>
        <p:spPr/>
        <p:txBody>
          <a:bodyPr/>
          <a:lstStyle>
            <a:lvl1pPr>
              <a:lnSpc>
                <a:spcPct val="80000"/>
              </a:lnSpc>
              <a:defRPr>
                <a:latin typeface="Arial" charset="0"/>
              </a:defRPr>
            </a:lvl1pPr>
          </a:lstStyle>
          <a:p>
            <a:fld id="{89A6AD72-BF4A-444B-B693-D6AE08434263}" type="slidenum">
              <a:rPr lang="nl-BE"/>
              <a:pPr/>
              <a:t>‹#›</a:t>
            </a:fld>
            <a:endParaRPr lang="nl-B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nSpc>
                <a:spcPct val="80000"/>
              </a:lnSpc>
              <a:defRPr>
                <a:latin typeface="Arial" charset="0"/>
              </a:defRPr>
            </a:lvl1pPr>
          </a:lstStyle>
          <a:p>
            <a:fld id="{FF500A5F-AAE2-4FA7-A84C-8E62841C60FB}" type="datetimeFigureOut">
              <a:rPr lang="nl-BE"/>
              <a:pPr/>
              <a:t>3/01/2012</a:t>
            </a:fld>
            <a:endParaRPr lang="nl-BE"/>
          </a:p>
        </p:txBody>
      </p:sp>
      <p:sp>
        <p:nvSpPr>
          <p:cNvPr id="3" name="Footer Placeholder 2"/>
          <p:cNvSpPr>
            <a:spLocks noGrp="1"/>
          </p:cNvSpPr>
          <p:nvPr>
            <p:ph type="ftr" sz="quarter" idx="11"/>
          </p:nvPr>
        </p:nvSpPr>
        <p:spPr/>
        <p:txBody>
          <a:bodyPr/>
          <a:lstStyle>
            <a:lvl1pPr>
              <a:lnSpc>
                <a:spcPct val="80000"/>
              </a:lnSpc>
              <a:defRPr>
                <a:latin typeface="Arial" charset="0"/>
              </a:defRPr>
            </a:lvl1pPr>
          </a:lstStyle>
          <a:p>
            <a:endParaRPr lang="nl-BE"/>
          </a:p>
        </p:txBody>
      </p:sp>
      <p:sp>
        <p:nvSpPr>
          <p:cNvPr id="4" name="Slide Number Placeholder 3"/>
          <p:cNvSpPr>
            <a:spLocks noGrp="1"/>
          </p:cNvSpPr>
          <p:nvPr>
            <p:ph type="sldNum" sz="quarter" idx="12"/>
          </p:nvPr>
        </p:nvSpPr>
        <p:spPr/>
        <p:txBody>
          <a:bodyPr/>
          <a:lstStyle>
            <a:lvl1pPr>
              <a:lnSpc>
                <a:spcPct val="80000"/>
              </a:lnSpc>
              <a:defRPr>
                <a:latin typeface="Arial" charset="0"/>
              </a:defRPr>
            </a:lvl1pPr>
          </a:lstStyle>
          <a:p>
            <a:fld id="{FA13D821-B970-489D-AA62-F1AE1DE89329}" type="slidenum">
              <a:rPr lang="nl-BE"/>
              <a:pPr/>
              <a:t>‹#›</a:t>
            </a:fld>
            <a:endParaRPr lang="nl-B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nSpc>
                <a:spcPct val="80000"/>
              </a:lnSpc>
              <a:defRPr>
                <a:latin typeface="Arial" charset="0"/>
              </a:defRPr>
            </a:lvl1pPr>
          </a:lstStyle>
          <a:p>
            <a:fld id="{9A839C5F-5C60-4FF2-B594-DF3E4A38D850}" type="datetimeFigureOut">
              <a:rPr lang="nl-BE"/>
              <a:pPr/>
              <a:t>3/01/2012</a:t>
            </a:fld>
            <a:endParaRPr lang="nl-BE"/>
          </a:p>
        </p:txBody>
      </p:sp>
      <p:sp>
        <p:nvSpPr>
          <p:cNvPr id="3" name="Footer Placeholder 2"/>
          <p:cNvSpPr>
            <a:spLocks noGrp="1"/>
          </p:cNvSpPr>
          <p:nvPr>
            <p:ph type="ftr" sz="quarter" idx="11"/>
          </p:nvPr>
        </p:nvSpPr>
        <p:spPr/>
        <p:txBody>
          <a:bodyPr/>
          <a:lstStyle>
            <a:lvl1pPr>
              <a:lnSpc>
                <a:spcPct val="80000"/>
              </a:lnSpc>
              <a:defRPr>
                <a:latin typeface="Arial" charset="0"/>
              </a:defRPr>
            </a:lvl1pPr>
          </a:lstStyle>
          <a:p>
            <a:endParaRPr lang="nl-BE"/>
          </a:p>
        </p:txBody>
      </p:sp>
      <p:sp>
        <p:nvSpPr>
          <p:cNvPr id="4" name="Slide Number Placeholder 3"/>
          <p:cNvSpPr>
            <a:spLocks noGrp="1"/>
          </p:cNvSpPr>
          <p:nvPr>
            <p:ph type="sldNum" sz="quarter" idx="12"/>
          </p:nvPr>
        </p:nvSpPr>
        <p:spPr/>
        <p:txBody>
          <a:bodyPr/>
          <a:lstStyle>
            <a:lvl1pPr>
              <a:lnSpc>
                <a:spcPct val="80000"/>
              </a:lnSpc>
              <a:defRPr>
                <a:latin typeface="Arial" charset="0"/>
              </a:defRPr>
            </a:lvl1pPr>
          </a:lstStyle>
          <a:p>
            <a:fld id="{E465373D-22E1-4A77-8E11-1236A8FD5135}" type="slidenum">
              <a:rPr lang="nl-BE"/>
              <a:pPr/>
              <a:t>‹#›</a:t>
            </a:fld>
            <a:endParaRPr lang="nl-B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nSpc>
                <a:spcPct val="80000"/>
              </a:lnSpc>
              <a:defRPr>
                <a:latin typeface="Arial" charset="0"/>
              </a:defRPr>
            </a:lvl1pPr>
          </a:lstStyle>
          <a:p>
            <a:fld id="{6F89682E-C4F3-4B43-9F1B-B150B22BC0E4}" type="datetimeFigureOut">
              <a:rPr lang="nl-BE"/>
              <a:pPr/>
              <a:t>3/01/2012</a:t>
            </a:fld>
            <a:endParaRPr lang="nl-BE"/>
          </a:p>
        </p:txBody>
      </p:sp>
      <p:sp>
        <p:nvSpPr>
          <p:cNvPr id="3" name="Footer Placeholder 2"/>
          <p:cNvSpPr>
            <a:spLocks noGrp="1"/>
          </p:cNvSpPr>
          <p:nvPr>
            <p:ph type="ftr" sz="quarter" idx="11"/>
          </p:nvPr>
        </p:nvSpPr>
        <p:spPr/>
        <p:txBody>
          <a:bodyPr/>
          <a:lstStyle>
            <a:lvl1pPr>
              <a:lnSpc>
                <a:spcPct val="80000"/>
              </a:lnSpc>
              <a:defRPr>
                <a:latin typeface="Arial" charset="0"/>
              </a:defRPr>
            </a:lvl1pPr>
          </a:lstStyle>
          <a:p>
            <a:endParaRPr lang="nl-BE"/>
          </a:p>
        </p:txBody>
      </p:sp>
      <p:sp>
        <p:nvSpPr>
          <p:cNvPr id="4" name="Slide Number Placeholder 3"/>
          <p:cNvSpPr>
            <a:spLocks noGrp="1"/>
          </p:cNvSpPr>
          <p:nvPr>
            <p:ph type="sldNum" sz="quarter" idx="12"/>
          </p:nvPr>
        </p:nvSpPr>
        <p:spPr/>
        <p:txBody>
          <a:bodyPr/>
          <a:lstStyle>
            <a:lvl1pPr>
              <a:lnSpc>
                <a:spcPct val="80000"/>
              </a:lnSpc>
              <a:defRPr>
                <a:latin typeface="Arial" charset="0"/>
              </a:defRPr>
            </a:lvl1pPr>
          </a:lstStyle>
          <a:p>
            <a:fld id="{BE4ED055-5783-4FBE-96D5-DD2716953DA6}" type="slidenum">
              <a:rPr lang="nl-BE"/>
              <a:pPr/>
              <a:t>‹#›</a:t>
            </a:fld>
            <a:endParaRPr lang="nl-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fld id="{401D03C0-2BDD-4E68-A58E-AA33A4A1AF41}" type="slidenum">
              <a:rPr lang="en-US" altLang="ko-KR"/>
              <a:pPr/>
              <a:t>‹#›</a:t>
            </a:fld>
            <a:endParaRPr lang="en-US" altLang="ko-K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371600"/>
            <a:ext cx="41910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371600"/>
            <a:ext cx="41910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fld id="{E0E62DDD-4D38-4FFA-9C44-684C6C34CEA2}" type="slidenum">
              <a:rPr lang="en-US" altLang="ko-KR"/>
              <a:pPr/>
              <a:t>‹#›</a:t>
            </a:fld>
            <a:endParaRPr lang="en-US" altLang="ko-K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fld id="{2046F2F5-6232-43DC-AF5A-868F650F5092}" type="slidenum">
              <a:rPr lang="en-US" altLang="ko-KR"/>
              <a:pPr/>
              <a:t>‹#›</a:t>
            </a:fld>
            <a:endParaRPr lang="en-US" altLang="ko-K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fld id="{B8472897-D6B6-4507-B488-3A8F611FDF8E}" type="slidenum">
              <a:rPr lang="en-US" altLang="ko-KR"/>
              <a:pPr/>
              <a:t>‹#›</a:t>
            </a:fld>
            <a:endParaRPr lang="en-US" altLang="ko-K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fld id="{7C4DFB18-9291-4324-834A-F668F38E7D89}" type="slidenum">
              <a:rPr lang="en-US" altLang="ko-KR"/>
              <a:pPr/>
              <a:t>‹#›</a:t>
            </a:fld>
            <a:endParaRPr lang="en-US" altLang="ko-K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fld id="{0F5726DA-0ACD-4906-B900-201F5CAA42A1}" type="slidenum">
              <a:rPr lang="en-US" altLang="ko-KR"/>
              <a:pPr/>
              <a:t>‹#›</a:t>
            </a:fld>
            <a:endParaRPr lang="en-US" altLang="ko-K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fld id="{CD6CAA0A-8B9B-4412-AB79-32DFB6791B3A}" type="slidenum">
              <a:rPr lang="en-US" altLang="ko-KR"/>
              <a:pPr/>
              <a:t>‹#›</a:t>
            </a:fld>
            <a:endParaRPr lang="en-US" altLang="ko-K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2.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3.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7.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8.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9.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20.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 name="Rectangle 20"/>
          <p:cNvSpPr>
            <a:spLocks noChangeArrowheads="1"/>
          </p:cNvSpPr>
          <p:nvPr/>
        </p:nvSpPr>
        <p:spPr bwMode="auto">
          <a:xfrm>
            <a:off x="0" y="0"/>
            <a:ext cx="381000" cy="6858000"/>
          </a:xfrm>
          <a:prstGeom prst="rect">
            <a:avLst/>
          </a:prstGeom>
          <a:solidFill>
            <a:srgbClr val="FF0000"/>
          </a:solidFill>
          <a:ln w="9525">
            <a:noFill/>
            <a:miter lim="800000"/>
            <a:headEnd/>
            <a:tailEnd/>
          </a:ln>
          <a:effectLst/>
        </p:spPr>
        <p:txBody>
          <a:bodyPr wrap="none" anchor="ctr"/>
          <a:lstStyle/>
          <a:p>
            <a:endParaRPr lang="ko-KR" altLang="ko-KR"/>
          </a:p>
        </p:txBody>
      </p:sp>
      <p:sp>
        <p:nvSpPr>
          <p:cNvPr id="1046" name="Rectangle 22"/>
          <p:cNvSpPr>
            <a:spLocks noChangeArrowheads="1"/>
          </p:cNvSpPr>
          <p:nvPr/>
        </p:nvSpPr>
        <p:spPr bwMode="auto">
          <a:xfrm>
            <a:off x="0" y="0"/>
            <a:ext cx="9144000" cy="1231900"/>
          </a:xfrm>
          <a:prstGeom prst="rect">
            <a:avLst/>
          </a:prstGeom>
          <a:solidFill>
            <a:srgbClr val="000000"/>
          </a:solidFill>
          <a:ln w="9525" algn="ctr">
            <a:solidFill>
              <a:schemeClr val="tx1"/>
            </a:solidFill>
            <a:miter lim="800000"/>
            <a:headEnd/>
            <a:tailEnd/>
          </a:ln>
          <a:effectLst/>
        </p:spPr>
        <p:txBody>
          <a:bodyPr anchor="ctr">
            <a:spAutoFit/>
          </a:bodyPr>
          <a:lstStyle/>
          <a:p>
            <a:endParaRPr lang="ko-KR" altLang="ko-KR"/>
          </a:p>
        </p:txBody>
      </p:sp>
      <p:sp>
        <p:nvSpPr>
          <p:cNvPr id="2052" name="Rectangle 2"/>
          <p:cNvSpPr>
            <a:spLocks noGrp="1" noChangeArrowheads="1"/>
          </p:cNvSpPr>
          <p:nvPr>
            <p:ph type="title"/>
          </p:nvPr>
        </p:nvSpPr>
        <p:spPr bwMode="auto">
          <a:xfrm>
            <a:off x="381000" y="198438"/>
            <a:ext cx="6858000" cy="792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A</a:t>
            </a:r>
          </a:p>
        </p:txBody>
      </p:sp>
      <p:sp>
        <p:nvSpPr>
          <p:cNvPr id="2053" name="Rectangle 3"/>
          <p:cNvSpPr>
            <a:spLocks noGrp="1" noChangeArrowheads="1"/>
          </p:cNvSpPr>
          <p:nvPr>
            <p:ph type="body" idx="1"/>
          </p:nvPr>
        </p:nvSpPr>
        <p:spPr bwMode="auto">
          <a:xfrm>
            <a:off x="381000" y="1371600"/>
            <a:ext cx="85344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p>
        </p:txBody>
      </p:sp>
      <p:sp>
        <p:nvSpPr>
          <p:cNvPr id="1029" name="Rectangle 5"/>
          <p:cNvSpPr>
            <a:spLocks noGrp="1" noChangeArrowheads="1"/>
          </p:cNvSpPr>
          <p:nvPr>
            <p:ph type="ftr" sz="quarter" idx="3"/>
          </p:nvPr>
        </p:nvSpPr>
        <p:spPr bwMode="auto">
          <a:xfrm>
            <a:off x="3124200" y="6629400"/>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lnSpc>
                <a:spcPct val="100000"/>
              </a:lnSpc>
              <a:defRPr sz="1000">
                <a:solidFill>
                  <a:schemeClr val="tx1"/>
                </a:solidFill>
                <a:ea typeface="굴림" charset="-127"/>
              </a:defRPr>
            </a:lvl1pPr>
          </a:lstStyle>
          <a:p>
            <a:fld id="{815B413A-5FE3-42D7-AC01-606A1E811397}" type="slidenum">
              <a:rPr lang="en-US" altLang="ko-KR"/>
              <a:pPr/>
              <a:t>‹#›</a:t>
            </a:fld>
            <a:endParaRPr lang="en-US" altLang="ko-KR"/>
          </a:p>
        </p:txBody>
      </p:sp>
      <p:sp>
        <p:nvSpPr>
          <p:cNvPr id="10" name="Rectangle 23"/>
          <p:cNvSpPr>
            <a:spLocks noChangeArrowheads="1"/>
          </p:cNvSpPr>
          <p:nvPr userDrawn="1"/>
        </p:nvSpPr>
        <p:spPr bwMode="auto">
          <a:xfrm rot="16200000">
            <a:off x="-2557463" y="3811588"/>
            <a:ext cx="5495925" cy="381000"/>
          </a:xfrm>
          <a:prstGeom prst="rect">
            <a:avLst/>
          </a:prstGeom>
          <a:noFill/>
          <a:ln w="9525">
            <a:noFill/>
            <a:miter lim="800000"/>
            <a:headEnd/>
            <a:tailEnd/>
          </a:ln>
        </p:spPr>
        <p:txBody>
          <a:bodyPr lIns="0" tIns="0" rIns="0" bIns="0"/>
          <a:lstStyle/>
          <a:p>
            <a:pPr eaLnBrk="0" hangingPunct="0">
              <a:lnSpc>
                <a:spcPct val="100000"/>
              </a:lnSpc>
              <a:defRPr/>
            </a:pPr>
            <a:r>
              <a:rPr lang="en-US" sz="2400" dirty="0">
                <a:solidFill>
                  <a:srgbClr val="C00000"/>
                </a:solidFill>
                <a:latin typeface="Arial Black" pitchFamily="34" charset="0"/>
              </a:rPr>
              <a:t>TREND HUNTER</a:t>
            </a:r>
          </a:p>
        </p:txBody>
      </p:sp>
      <p:pic>
        <p:nvPicPr>
          <p:cNvPr id="2056" name="Picture 13" descr="C:\Users\Jeremy\Desktop\Logo2010pro-logo.gif"/>
          <p:cNvPicPr>
            <a:picLocks noChangeAspect="1" noChangeArrowheads="1"/>
          </p:cNvPicPr>
          <p:nvPr userDrawn="1"/>
        </p:nvPicPr>
        <p:blipFill>
          <a:blip r:embed="rId15" cstate="print"/>
          <a:srcRect/>
          <a:stretch>
            <a:fillRect/>
          </a:stretch>
        </p:blipFill>
        <p:spPr bwMode="auto">
          <a:xfrm>
            <a:off x="7391400" y="76200"/>
            <a:ext cx="1676400" cy="3492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99" r:id="rId1"/>
    <p:sldLayoutId id="2147484087" r:id="rId2"/>
    <p:sldLayoutId id="2147484088" r:id="rId3"/>
    <p:sldLayoutId id="2147484089" r:id="rId4"/>
    <p:sldLayoutId id="2147484090" r:id="rId5"/>
    <p:sldLayoutId id="2147484091" r:id="rId6"/>
    <p:sldLayoutId id="2147484092" r:id="rId7"/>
    <p:sldLayoutId id="2147484093" r:id="rId8"/>
    <p:sldLayoutId id="2147484094" r:id="rId9"/>
    <p:sldLayoutId id="2147484095" r:id="rId10"/>
    <p:sldLayoutId id="2147484096" r:id="rId11"/>
    <p:sldLayoutId id="2147484097" r:id="rId12"/>
    <p:sldLayoutId id="2147484098" r:id="rId13"/>
  </p:sldLayoutIdLst>
  <p:timing>
    <p:tnLst>
      <p:par>
        <p:cTn id="1" dur="indefinite" restart="never" nodeType="tmRoot"/>
      </p:par>
    </p:tnLst>
  </p:timing>
  <p:hf sldNum="0" hdr="0" dt="0"/>
  <p:txStyles>
    <p:titleStyle>
      <a:lvl1pPr algn="l" rtl="0" eaLnBrk="0" fontAlgn="base" hangingPunct="0">
        <a:spcBef>
          <a:spcPct val="0"/>
        </a:spcBef>
        <a:spcAft>
          <a:spcPct val="0"/>
        </a:spcAft>
        <a:defRPr sz="2600">
          <a:solidFill>
            <a:schemeClr val="bg1"/>
          </a:solidFill>
          <a:latin typeface="+mj-lt"/>
          <a:ea typeface="+mj-ea"/>
          <a:cs typeface="+mj-cs"/>
        </a:defRPr>
      </a:lvl1pPr>
      <a:lvl2pPr algn="l" rtl="0" eaLnBrk="0" fontAlgn="base" hangingPunct="0">
        <a:spcBef>
          <a:spcPct val="0"/>
        </a:spcBef>
        <a:spcAft>
          <a:spcPct val="0"/>
        </a:spcAft>
        <a:defRPr sz="2600">
          <a:solidFill>
            <a:schemeClr val="bg1"/>
          </a:solidFill>
          <a:latin typeface="Arial" charset="0"/>
        </a:defRPr>
      </a:lvl2pPr>
      <a:lvl3pPr algn="l" rtl="0" eaLnBrk="0" fontAlgn="base" hangingPunct="0">
        <a:spcBef>
          <a:spcPct val="0"/>
        </a:spcBef>
        <a:spcAft>
          <a:spcPct val="0"/>
        </a:spcAft>
        <a:defRPr sz="2600">
          <a:solidFill>
            <a:schemeClr val="bg1"/>
          </a:solidFill>
          <a:latin typeface="Arial" charset="0"/>
        </a:defRPr>
      </a:lvl3pPr>
      <a:lvl4pPr algn="l" rtl="0" eaLnBrk="0" fontAlgn="base" hangingPunct="0">
        <a:spcBef>
          <a:spcPct val="0"/>
        </a:spcBef>
        <a:spcAft>
          <a:spcPct val="0"/>
        </a:spcAft>
        <a:defRPr sz="2600">
          <a:solidFill>
            <a:schemeClr val="bg1"/>
          </a:solidFill>
          <a:latin typeface="Arial" charset="0"/>
        </a:defRPr>
      </a:lvl4pPr>
      <a:lvl5pPr algn="l" rtl="0" eaLnBrk="0" fontAlgn="base" hangingPunct="0">
        <a:spcBef>
          <a:spcPct val="0"/>
        </a:spcBef>
        <a:spcAft>
          <a:spcPct val="0"/>
        </a:spcAft>
        <a:defRPr sz="2600">
          <a:solidFill>
            <a:schemeClr val="bg1"/>
          </a:solidFill>
          <a:latin typeface="Arial" charset="0"/>
        </a:defRPr>
      </a:lvl5pPr>
      <a:lvl6pPr marL="457200" algn="l" rtl="0" fontAlgn="base">
        <a:spcBef>
          <a:spcPct val="0"/>
        </a:spcBef>
        <a:spcAft>
          <a:spcPct val="0"/>
        </a:spcAft>
        <a:defRPr sz="2600">
          <a:solidFill>
            <a:schemeClr val="bg1"/>
          </a:solidFill>
          <a:latin typeface="Arial" charset="0"/>
        </a:defRPr>
      </a:lvl6pPr>
      <a:lvl7pPr marL="914400" algn="l" rtl="0" fontAlgn="base">
        <a:spcBef>
          <a:spcPct val="0"/>
        </a:spcBef>
        <a:spcAft>
          <a:spcPct val="0"/>
        </a:spcAft>
        <a:defRPr sz="2600">
          <a:solidFill>
            <a:schemeClr val="bg1"/>
          </a:solidFill>
          <a:latin typeface="Arial" charset="0"/>
        </a:defRPr>
      </a:lvl7pPr>
      <a:lvl8pPr marL="1371600" algn="l" rtl="0" fontAlgn="base">
        <a:spcBef>
          <a:spcPct val="0"/>
        </a:spcBef>
        <a:spcAft>
          <a:spcPct val="0"/>
        </a:spcAft>
        <a:defRPr sz="2600">
          <a:solidFill>
            <a:schemeClr val="bg1"/>
          </a:solidFill>
          <a:latin typeface="Arial" charset="0"/>
        </a:defRPr>
      </a:lvl8pPr>
      <a:lvl9pPr marL="1828800" algn="l" rtl="0" fontAlgn="base">
        <a:spcBef>
          <a:spcPct val="0"/>
        </a:spcBef>
        <a:spcAft>
          <a:spcPct val="0"/>
        </a:spcAft>
        <a:defRPr sz="2600">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6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endParaRPr lang="nl-BE" smtClean="0"/>
          </a:p>
        </p:txBody>
      </p:sp>
      <p:sp>
        <p:nvSpPr>
          <p:cNvPr id="1126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nl-BE"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100000"/>
              </a:lnSpc>
              <a:defRPr sz="1200">
                <a:solidFill>
                  <a:srgbClr val="898989"/>
                </a:solidFill>
                <a:latin typeface="Calibri" pitchFamily="34" charset="0"/>
              </a:defRPr>
            </a:lvl1pPr>
          </a:lstStyle>
          <a:p>
            <a:fld id="{1869D58A-452D-423F-B90E-509C44C51C29}" type="datetimeFigureOut">
              <a:rPr lang="nl-BE"/>
              <a:pPr/>
              <a:t>3/01/2012</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lnSpc>
                <a:spcPct val="100000"/>
              </a:lnSpc>
              <a:defRPr sz="1200">
                <a:solidFill>
                  <a:srgbClr val="898989"/>
                </a:solidFill>
                <a:latin typeface="Calibri" pitchFamily="34" charset="0"/>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lnSpc>
                <a:spcPct val="100000"/>
              </a:lnSpc>
              <a:defRPr sz="1200">
                <a:solidFill>
                  <a:srgbClr val="898989"/>
                </a:solidFill>
                <a:latin typeface="Calibri" pitchFamily="34" charset="0"/>
              </a:defRPr>
            </a:lvl1pPr>
          </a:lstStyle>
          <a:p>
            <a:fld id="{9012745B-527A-4B69-B6AD-0A0C1045AE57}"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4108"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endParaRPr lang="nl-BE" smtClean="0"/>
          </a:p>
        </p:txBody>
      </p:sp>
      <p:sp>
        <p:nvSpPr>
          <p:cNvPr id="1229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nl-BE"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100000"/>
              </a:lnSpc>
              <a:defRPr sz="1200">
                <a:solidFill>
                  <a:srgbClr val="898989"/>
                </a:solidFill>
                <a:latin typeface="Calibri" pitchFamily="34" charset="0"/>
              </a:defRPr>
            </a:lvl1pPr>
          </a:lstStyle>
          <a:p>
            <a:fld id="{9D0A9476-BBD2-47BA-8096-B006A2B70D7B}" type="datetimeFigureOut">
              <a:rPr lang="nl-BE"/>
              <a:pPr/>
              <a:t>3/01/2012</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lnSpc>
                <a:spcPct val="100000"/>
              </a:lnSpc>
              <a:defRPr sz="1200">
                <a:solidFill>
                  <a:srgbClr val="898989"/>
                </a:solidFill>
                <a:latin typeface="Calibri" pitchFamily="34" charset="0"/>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lnSpc>
                <a:spcPct val="100000"/>
              </a:lnSpc>
              <a:defRPr sz="1200">
                <a:solidFill>
                  <a:srgbClr val="898989"/>
                </a:solidFill>
                <a:latin typeface="Calibri" pitchFamily="34" charset="0"/>
              </a:defRPr>
            </a:lvl1pPr>
          </a:lstStyle>
          <a:p>
            <a:fld id="{102B9FC8-F869-4938-B1B4-BAEE05E7A941}"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4109"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endParaRPr lang="nl-BE" smtClean="0"/>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nl-BE"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100000"/>
              </a:lnSpc>
              <a:defRPr sz="1200">
                <a:solidFill>
                  <a:srgbClr val="898989"/>
                </a:solidFill>
                <a:latin typeface="Calibri" pitchFamily="34" charset="0"/>
              </a:defRPr>
            </a:lvl1pPr>
          </a:lstStyle>
          <a:p>
            <a:fld id="{65F29BEC-395B-4C28-8EEF-35C6B82A0914}" type="datetimeFigureOut">
              <a:rPr lang="nl-BE"/>
              <a:pPr/>
              <a:t>3/01/2012</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lnSpc>
                <a:spcPct val="100000"/>
              </a:lnSpc>
              <a:defRPr sz="1200">
                <a:solidFill>
                  <a:srgbClr val="898989"/>
                </a:solidFill>
                <a:latin typeface="Calibri" pitchFamily="34" charset="0"/>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lnSpc>
                <a:spcPct val="100000"/>
              </a:lnSpc>
              <a:defRPr sz="1200">
                <a:solidFill>
                  <a:srgbClr val="898989"/>
                </a:solidFill>
                <a:latin typeface="Calibri" pitchFamily="34" charset="0"/>
              </a:defRPr>
            </a:lvl1pPr>
          </a:lstStyle>
          <a:p>
            <a:fld id="{CF451401-9AB9-4BA3-83B4-230633BFAD83}"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4110"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endParaRPr lang="nl-BE" smtClean="0"/>
          </a:p>
        </p:txBody>
      </p:sp>
      <p:sp>
        <p:nvSpPr>
          <p:cNvPr id="307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nl-BE"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100000"/>
              </a:lnSpc>
              <a:defRPr sz="1200">
                <a:solidFill>
                  <a:srgbClr val="898989"/>
                </a:solidFill>
                <a:latin typeface="Calibri" pitchFamily="34" charset="0"/>
              </a:defRPr>
            </a:lvl1pPr>
          </a:lstStyle>
          <a:p>
            <a:fld id="{C13F906E-79EC-4BD1-9941-CB298059653E}" type="datetimeFigureOut">
              <a:rPr lang="nl-BE"/>
              <a:pPr/>
              <a:t>3/01/2012</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lnSpc>
                <a:spcPct val="100000"/>
              </a:lnSpc>
              <a:defRPr sz="1200">
                <a:solidFill>
                  <a:srgbClr val="898989"/>
                </a:solidFill>
                <a:latin typeface="Calibri" pitchFamily="34" charset="0"/>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lnSpc>
                <a:spcPct val="100000"/>
              </a:lnSpc>
              <a:defRPr sz="1200">
                <a:solidFill>
                  <a:srgbClr val="898989"/>
                </a:solidFill>
                <a:latin typeface="Calibri" pitchFamily="34" charset="0"/>
              </a:defRPr>
            </a:lvl1pPr>
          </a:lstStyle>
          <a:p>
            <a:fld id="{C963CD9B-76A1-48D9-B516-278C1AE851E4}"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4100"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endParaRPr lang="nl-BE" smtClean="0"/>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nl-BE"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100000"/>
              </a:lnSpc>
              <a:defRPr sz="1200">
                <a:solidFill>
                  <a:srgbClr val="898989"/>
                </a:solidFill>
                <a:latin typeface="Calibri" pitchFamily="34" charset="0"/>
              </a:defRPr>
            </a:lvl1pPr>
          </a:lstStyle>
          <a:p>
            <a:fld id="{98CEE324-D6BD-4800-9084-0A2E7CE564A5}" type="datetimeFigureOut">
              <a:rPr lang="nl-BE"/>
              <a:pPr/>
              <a:t>3/01/2012</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lnSpc>
                <a:spcPct val="100000"/>
              </a:lnSpc>
              <a:defRPr sz="1200">
                <a:solidFill>
                  <a:srgbClr val="898989"/>
                </a:solidFill>
                <a:latin typeface="Calibri" pitchFamily="34" charset="0"/>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lnSpc>
                <a:spcPct val="100000"/>
              </a:lnSpc>
              <a:defRPr sz="1200">
                <a:solidFill>
                  <a:srgbClr val="898989"/>
                </a:solidFill>
                <a:latin typeface="Calibri" pitchFamily="34" charset="0"/>
              </a:defRPr>
            </a:lvl1pPr>
          </a:lstStyle>
          <a:p>
            <a:fld id="{8C95FB6A-ABC0-4E64-9DD0-68998F5FBC68}"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4101"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endParaRPr lang="nl-BE" smtClean="0"/>
          </a:p>
        </p:txBody>
      </p:sp>
      <p:sp>
        <p:nvSpPr>
          <p:cNvPr id="512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nl-BE"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100000"/>
              </a:lnSpc>
              <a:defRPr sz="1200">
                <a:solidFill>
                  <a:srgbClr val="898989"/>
                </a:solidFill>
                <a:latin typeface="Calibri" pitchFamily="34" charset="0"/>
              </a:defRPr>
            </a:lvl1pPr>
          </a:lstStyle>
          <a:p>
            <a:fld id="{670A743D-EFB6-4C96-A624-D8F4A53E00F2}" type="datetimeFigureOut">
              <a:rPr lang="nl-BE"/>
              <a:pPr/>
              <a:t>3/01/2012</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lnSpc>
                <a:spcPct val="100000"/>
              </a:lnSpc>
              <a:defRPr sz="1200">
                <a:solidFill>
                  <a:srgbClr val="898989"/>
                </a:solidFill>
                <a:latin typeface="Calibri" pitchFamily="34" charset="0"/>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lnSpc>
                <a:spcPct val="100000"/>
              </a:lnSpc>
              <a:defRPr sz="1200">
                <a:solidFill>
                  <a:srgbClr val="898989"/>
                </a:solidFill>
                <a:latin typeface="Calibri" pitchFamily="34" charset="0"/>
              </a:defRPr>
            </a:lvl1pPr>
          </a:lstStyle>
          <a:p>
            <a:fld id="{24ABCCA6-A520-45D8-B01C-DD8208CAB5B3}"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4102"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endParaRPr lang="nl-BE" smtClean="0"/>
          </a:p>
        </p:txBody>
      </p:sp>
      <p:sp>
        <p:nvSpPr>
          <p:cNvPr id="614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nl-BE"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100000"/>
              </a:lnSpc>
              <a:defRPr sz="1200">
                <a:solidFill>
                  <a:srgbClr val="898989"/>
                </a:solidFill>
                <a:latin typeface="Calibri" pitchFamily="34" charset="0"/>
              </a:defRPr>
            </a:lvl1pPr>
          </a:lstStyle>
          <a:p>
            <a:fld id="{C1BBD938-EFBA-434D-8B97-3B7C79FF29A5}" type="datetimeFigureOut">
              <a:rPr lang="nl-BE"/>
              <a:pPr/>
              <a:t>3/01/2012</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lnSpc>
                <a:spcPct val="100000"/>
              </a:lnSpc>
              <a:defRPr sz="1200">
                <a:solidFill>
                  <a:srgbClr val="898989"/>
                </a:solidFill>
                <a:latin typeface="Calibri" pitchFamily="34" charset="0"/>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lnSpc>
                <a:spcPct val="100000"/>
              </a:lnSpc>
              <a:defRPr sz="1200">
                <a:solidFill>
                  <a:srgbClr val="898989"/>
                </a:solidFill>
                <a:latin typeface="Calibri" pitchFamily="34" charset="0"/>
              </a:defRPr>
            </a:lvl1pPr>
          </a:lstStyle>
          <a:p>
            <a:fld id="{CAF7D58C-65CE-42C4-9102-88FFC2328D7A}"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4103"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endParaRPr lang="nl-BE" smtClean="0"/>
          </a:p>
        </p:txBody>
      </p:sp>
      <p:sp>
        <p:nvSpPr>
          <p:cNvPr id="717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nl-BE"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100000"/>
              </a:lnSpc>
              <a:defRPr sz="1200">
                <a:solidFill>
                  <a:srgbClr val="898989"/>
                </a:solidFill>
                <a:latin typeface="Calibri" pitchFamily="34" charset="0"/>
              </a:defRPr>
            </a:lvl1pPr>
          </a:lstStyle>
          <a:p>
            <a:fld id="{037761C3-7A92-406D-8441-82CCD0AC52CF}" type="datetimeFigureOut">
              <a:rPr lang="nl-BE"/>
              <a:pPr/>
              <a:t>3/01/2012</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lnSpc>
                <a:spcPct val="100000"/>
              </a:lnSpc>
              <a:defRPr sz="1200">
                <a:solidFill>
                  <a:srgbClr val="898989"/>
                </a:solidFill>
                <a:latin typeface="Calibri" pitchFamily="34" charset="0"/>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lnSpc>
                <a:spcPct val="100000"/>
              </a:lnSpc>
              <a:defRPr sz="1200">
                <a:solidFill>
                  <a:srgbClr val="898989"/>
                </a:solidFill>
                <a:latin typeface="Calibri" pitchFamily="34" charset="0"/>
              </a:defRPr>
            </a:lvl1pPr>
          </a:lstStyle>
          <a:p>
            <a:fld id="{EE6F447D-7AC2-4AB1-9641-9815B707DBDC}"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4104"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endParaRPr lang="nl-BE" smtClean="0"/>
          </a:p>
        </p:txBody>
      </p:sp>
      <p:sp>
        <p:nvSpPr>
          <p:cNvPr id="819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nl-BE"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100000"/>
              </a:lnSpc>
              <a:defRPr sz="1200">
                <a:solidFill>
                  <a:srgbClr val="898989"/>
                </a:solidFill>
                <a:latin typeface="Calibri" pitchFamily="34" charset="0"/>
              </a:defRPr>
            </a:lvl1pPr>
          </a:lstStyle>
          <a:p>
            <a:fld id="{AC9E47B4-85B1-4B84-9BF2-0F9E2FE614E0}" type="datetimeFigureOut">
              <a:rPr lang="nl-BE"/>
              <a:pPr/>
              <a:t>3/01/2012</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lnSpc>
                <a:spcPct val="100000"/>
              </a:lnSpc>
              <a:defRPr sz="1200">
                <a:solidFill>
                  <a:srgbClr val="898989"/>
                </a:solidFill>
                <a:latin typeface="Calibri" pitchFamily="34" charset="0"/>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lnSpc>
                <a:spcPct val="100000"/>
              </a:lnSpc>
              <a:defRPr sz="1200">
                <a:solidFill>
                  <a:srgbClr val="898989"/>
                </a:solidFill>
                <a:latin typeface="Calibri" pitchFamily="34" charset="0"/>
              </a:defRPr>
            </a:lvl1pPr>
          </a:lstStyle>
          <a:p>
            <a:fld id="{ED3FABF5-072D-4BD2-8D7B-9DF335D9D229}"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4105"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endParaRPr lang="nl-BE" smtClean="0"/>
          </a:p>
        </p:txBody>
      </p:sp>
      <p:sp>
        <p:nvSpPr>
          <p:cNvPr id="921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nl-BE"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100000"/>
              </a:lnSpc>
              <a:defRPr sz="1200">
                <a:solidFill>
                  <a:srgbClr val="898989"/>
                </a:solidFill>
                <a:latin typeface="Calibri" pitchFamily="34" charset="0"/>
              </a:defRPr>
            </a:lvl1pPr>
          </a:lstStyle>
          <a:p>
            <a:fld id="{5E0EE48A-E727-4B28-A7D6-75DA34CB2833}" type="datetimeFigureOut">
              <a:rPr lang="nl-BE"/>
              <a:pPr/>
              <a:t>3/01/2012</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lnSpc>
                <a:spcPct val="100000"/>
              </a:lnSpc>
              <a:defRPr sz="1200">
                <a:solidFill>
                  <a:srgbClr val="898989"/>
                </a:solidFill>
                <a:latin typeface="Calibri" pitchFamily="34" charset="0"/>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lnSpc>
                <a:spcPct val="100000"/>
              </a:lnSpc>
              <a:defRPr sz="1200">
                <a:solidFill>
                  <a:srgbClr val="898989"/>
                </a:solidFill>
                <a:latin typeface="Calibri" pitchFamily="34" charset="0"/>
              </a:defRPr>
            </a:lvl1pPr>
          </a:lstStyle>
          <a:p>
            <a:fld id="{6A25A886-9B87-4581-86D6-97365A53C2C4}"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4106"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endParaRPr lang="nl-BE" smtClean="0"/>
          </a:p>
        </p:txBody>
      </p:sp>
      <p:sp>
        <p:nvSpPr>
          <p:cNvPr id="1024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nl-BE"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100000"/>
              </a:lnSpc>
              <a:defRPr sz="1200">
                <a:solidFill>
                  <a:srgbClr val="898989"/>
                </a:solidFill>
                <a:latin typeface="Calibri" pitchFamily="34" charset="0"/>
              </a:defRPr>
            </a:lvl1pPr>
          </a:lstStyle>
          <a:p>
            <a:fld id="{8EFA8537-67AB-4C12-923C-69DD5D494BF3}" type="datetimeFigureOut">
              <a:rPr lang="nl-BE"/>
              <a:pPr/>
              <a:t>3/01/2012</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lnSpc>
                <a:spcPct val="100000"/>
              </a:lnSpc>
              <a:defRPr sz="1200">
                <a:solidFill>
                  <a:srgbClr val="898989"/>
                </a:solidFill>
                <a:latin typeface="Calibri" pitchFamily="34" charset="0"/>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lnSpc>
                <a:spcPct val="100000"/>
              </a:lnSpc>
              <a:defRPr sz="1200">
                <a:solidFill>
                  <a:srgbClr val="898989"/>
                </a:solidFill>
                <a:latin typeface="Calibri" pitchFamily="34" charset="0"/>
              </a:defRPr>
            </a:lvl1pPr>
          </a:lstStyle>
          <a:p>
            <a:fld id="{0FBCD2DD-D00D-4641-9674-C7DCCC9F429C}"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4107"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jeremygutsche.com/" TargetMode="Externa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hyperlink" Target="http://www.exploitingchaos.com/"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6.jpeg"/><Relationship Id="rId18" Type="http://schemas.openxmlformats.org/officeDocument/2006/relationships/image" Target="../media/image39.jpeg"/><Relationship Id="rId26" Type="http://schemas.openxmlformats.org/officeDocument/2006/relationships/image" Target="../media/image43.jpeg"/><Relationship Id="rId3" Type="http://schemas.openxmlformats.org/officeDocument/2006/relationships/image" Target="../media/image28.png"/><Relationship Id="rId21" Type="http://schemas.openxmlformats.org/officeDocument/2006/relationships/hyperlink" Target="http://www.trendhunter.com/id/82888" TargetMode="External"/><Relationship Id="rId7" Type="http://schemas.openxmlformats.org/officeDocument/2006/relationships/image" Target="../media/image31.jpeg"/><Relationship Id="rId12" Type="http://schemas.openxmlformats.org/officeDocument/2006/relationships/hyperlink" Target="http://www.trendhunter.com/id/80403" TargetMode="External"/><Relationship Id="rId17" Type="http://schemas.openxmlformats.org/officeDocument/2006/relationships/image" Target="../media/image38.jpeg"/><Relationship Id="rId25" Type="http://schemas.openxmlformats.org/officeDocument/2006/relationships/hyperlink" Target="http://www.trendhunter.com/id/82764" TargetMode="External"/><Relationship Id="rId2" Type="http://schemas.openxmlformats.org/officeDocument/2006/relationships/image" Target="../media/image27.jpeg"/><Relationship Id="rId16" Type="http://schemas.openxmlformats.org/officeDocument/2006/relationships/hyperlink" Target="http://www.trendhunter.com/id/81359" TargetMode="External"/><Relationship Id="rId20" Type="http://schemas.openxmlformats.org/officeDocument/2006/relationships/image" Target="../media/image40.jpeg"/><Relationship Id="rId1" Type="http://schemas.openxmlformats.org/officeDocument/2006/relationships/slideLayout" Target="../slideLayouts/slideLayout14.xml"/><Relationship Id="rId6" Type="http://schemas.openxmlformats.org/officeDocument/2006/relationships/image" Target="../media/image30.jpeg"/><Relationship Id="rId11" Type="http://schemas.openxmlformats.org/officeDocument/2006/relationships/image" Target="../media/image35.jpeg"/><Relationship Id="rId24" Type="http://schemas.openxmlformats.org/officeDocument/2006/relationships/image" Target="../media/image42.jpeg"/><Relationship Id="rId5" Type="http://schemas.openxmlformats.org/officeDocument/2006/relationships/image" Target="../media/image29.jpeg"/><Relationship Id="rId15" Type="http://schemas.openxmlformats.org/officeDocument/2006/relationships/image" Target="../media/image37.jpeg"/><Relationship Id="rId23" Type="http://schemas.openxmlformats.org/officeDocument/2006/relationships/hyperlink" Target="http://www.trendhunter.com/id/82355" TargetMode="External"/><Relationship Id="rId28" Type="http://schemas.openxmlformats.org/officeDocument/2006/relationships/image" Target="../media/image44.jpeg"/><Relationship Id="rId10" Type="http://schemas.openxmlformats.org/officeDocument/2006/relationships/image" Target="../media/image34.jpeg"/><Relationship Id="rId19" Type="http://schemas.openxmlformats.org/officeDocument/2006/relationships/hyperlink" Target="http://www.trendhunter.com/id/82200" TargetMode="External"/><Relationship Id="rId4" Type="http://schemas.openxmlformats.org/officeDocument/2006/relationships/hyperlink" Target="http://www.trendhunter.com/id/84722" TargetMode="External"/><Relationship Id="rId9" Type="http://schemas.openxmlformats.org/officeDocument/2006/relationships/image" Target="../media/image33.jpeg"/><Relationship Id="rId14" Type="http://schemas.openxmlformats.org/officeDocument/2006/relationships/hyperlink" Target="http://www.trendhunter.com/id/76874" TargetMode="External"/><Relationship Id="rId22" Type="http://schemas.openxmlformats.org/officeDocument/2006/relationships/image" Target="../media/image41.jpeg"/><Relationship Id="rId27" Type="http://schemas.openxmlformats.org/officeDocument/2006/relationships/hyperlink" Target="http://www.trendhunter.com/id/80891"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45.jpeg"/><Relationship Id="rId18" Type="http://schemas.openxmlformats.org/officeDocument/2006/relationships/image" Target="../media/image39.jpeg"/><Relationship Id="rId26" Type="http://schemas.openxmlformats.org/officeDocument/2006/relationships/image" Target="../media/image51.jpeg"/><Relationship Id="rId3" Type="http://schemas.openxmlformats.org/officeDocument/2006/relationships/image" Target="../media/image28.png"/><Relationship Id="rId21" Type="http://schemas.openxmlformats.org/officeDocument/2006/relationships/hyperlink" Target="http://www.trendhunter.com/id/73893" TargetMode="External"/><Relationship Id="rId7" Type="http://schemas.openxmlformats.org/officeDocument/2006/relationships/image" Target="../media/image31.jpeg"/><Relationship Id="rId12" Type="http://schemas.openxmlformats.org/officeDocument/2006/relationships/hyperlink" Target="http://www.trendhunter.com/id/80033" TargetMode="External"/><Relationship Id="rId17" Type="http://schemas.openxmlformats.org/officeDocument/2006/relationships/image" Target="../media/image47.jpeg"/><Relationship Id="rId25" Type="http://schemas.openxmlformats.org/officeDocument/2006/relationships/hyperlink" Target="http://www.trendhunter.com/id/76380" TargetMode="External"/><Relationship Id="rId2" Type="http://schemas.openxmlformats.org/officeDocument/2006/relationships/image" Target="../media/image27.jpeg"/><Relationship Id="rId16" Type="http://schemas.openxmlformats.org/officeDocument/2006/relationships/hyperlink" Target="http://www.trendhunter.com/id/77794" TargetMode="External"/><Relationship Id="rId20" Type="http://schemas.openxmlformats.org/officeDocument/2006/relationships/image" Target="../media/image48.jpeg"/><Relationship Id="rId1" Type="http://schemas.openxmlformats.org/officeDocument/2006/relationships/slideLayout" Target="../slideLayouts/slideLayout15.xml"/><Relationship Id="rId6" Type="http://schemas.openxmlformats.org/officeDocument/2006/relationships/image" Target="../media/image30.jpeg"/><Relationship Id="rId11" Type="http://schemas.openxmlformats.org/officeDocument/2006/relationships/image" Target="../media/image35.jpeg"/><Relationship Id="rId24" Type="http://schemas.openxmlformats.org/officeDocument/2006/relationships/image" Target="../media/image50.jpeg"/><Relationship Id="rId5" Type="http://schemas.openxmlformats.org/officeDocument/2006/relationships/image" Target="../media/image29.jpeg"/><Relationship Id="rId15" Type="http://schemas.openxmlformats.org/officeDocument/2006/relationships/image" Target="../media/image46.jpeg"/><Relationship Id="rId23" Type="http://schemas.openxmlformats.org/officeDocument/2006/relationships/hyperlink" Target="http://www.trendhunter.com/id/65159" TargetMode="External"/><Relationship Id="rId28" Type="http://schemas.openxmlformats.org/officeDocument/2006/relationships/image" Target="../media/image52.jpeg"/><Relationship Id="rId10" Type="http://schemas.openxmlformats.org/officeDocument/2006/relationships/image" Target="../media/image34.jpeg"/><Relationship Id="rId19" Type="http://schemas.openxmlformats.org/officeDocument/2006/relationships/hyperlink" Target="http://www.trendhunter.com/id/67081" TargetMode="External"/><Relationship Id="rId4" Type="http://schemas.openxmlformats.org/officeDocument/2006/relationships/hyperlink" Target="http://www.trendhunter.com/id/88731" TargetMode="External"/><Relationship Id="rId9" Type="http://schemas.openxmlformats.org/officeDocument/2006/relationships/image" Target="../media/image33.jpeg"/><Relationship Id="rId14" Type="http://schemas.openxmlformats.org/officeDocument/2006/relationships/hyperlink" Target="http://www.trendhunter.com/id/80296" TargetMode="External"/><Relationship Id="rId22" Type="http://schemas.openxmlformats.org/officeDocument/2006/relationships/image" Target="../media/image49.jpeg"/><Relationship Id="rId27" Type="http://schemas.openxmlformats.org/officeDocument/2006/relationships/hyperlink" Target="http://www.trendhunter.com/id/76487"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53.jpeg"/><Relationship Id="rId13" Type="http://schemas.openxmlformats.org/officeDocument/2006/relationships/image" Target="../media/image56.jpeg"/><Relationship Id="rId18" Type="http://schemas.openxmlformats.org/officeDocument/2006/relationships/image" Target="../media/image39.jpeg"/><Relationship Id="rId26" Type="http://schemas.openxmlformats.org/officeDocument/2006/relationships/image" Target="../media/image62.jpeg"/><Relationship Id="rId3" Type="http://schemas.openxmlformats.org/officeDocument/2006/relationships/image" Target="../media/image28.png"/><Relationship Id="rId21" Type="http://schemas.openxmlformats.org/officeDocument/2006/relationships/hyperlink" Target="http://www.trendhunter.com/id/79883" TargetMode="External"/><Relationship Id="rId7" Type="http://schemas.openxmlformats.org/officeDocument/2006/relationships/image" Target="../media/image31.jpeg"/><Relationship Id="rId12" Type="http://schemas.openxmlformats.org/officeDocument/2006/relationships/hyperlink" Target="http://www.trendhunter.com/id/53085" TargetMode="External"/><Relationship Id="rId17" Type="http://schemas.openxmlformats.org/officeDocument/2006/relationships/image" Target="../media/image58.jpeg"/><Relationship Id="rId25" Type="http://schemas.openxmlformats.org/officeDocument/2006/relationships/hyperlink" Target="http://www.trendhunter.com/id/71814" TargetMode="External"/><Relationship Id="rId2" Type="http://schemas.openxmlformats.org/officeDocument/2006/relationships/image" Target="../media/image27.jpeg"/><Relationship Id="rId16" Type="http://schemas.openxmlformats.org/officeDocument/2006/relationships/hyperlink" Target="http://www.trendhunter.com/id/78585" TargetMode="External"/><Relationship Id="rId20" Type="http://schemas.openxmlformats.org/officeDocument/2006/relationships/image" Target="../media/image59.jpeg"/><Relationship Id="rId1" Type="http://schemas.openxmlformats.org/officeDocument/2006/relationships/slideLayout" Target="../slideLayouts/slideLayout16.xml"/><Relationship Id="rId6" Type="http://schemas.openxmlformats.org/officeDocument/2006/relationships/image" Target="../media/image30.jpeg"/><Relationship Id="rId11" Type="http://schemas.openxmlformats.org/officeDocument/2006/relationships/image" Target="../media/image35.jpeg"/><Relationship Id="rId24" Type="http://schemas.openxmlformats.org/officeDocument/2006/relationships/image" Target="../media/image61.jpeg"/><Relationship Id="rId5" Type="http://schemas.openxmlformats.org/officeDocument/2006/relationships/image" Target="../media/image29.jpeg"/><Relationship Id="rId15" Type="http://schemas.openxmlformats.org/officeDocument/2006/relationships/image" Target="../media/image57.jpeg"/><Relationship Id="rId23" Type="http://schemas.openxmlformats.org/officeDocument/2006/relationships/hyperlink" Target="http://www.trendhunter.com/id/80185" TargetMode="External"/><Relationship Id="rId10" Type="http://schemas.openxmlformats.org/officeDocument/2006/relationships/image" Target="../media/image55.jpeg"/><Relationship Id="rId19" Type="http://schemas.openxmlformats.org/officeDocument/2006/relationships/hyperlink" Target="http://www.trendhunter.com/id/65728" TargetMode="External"/><Relationship Id="rId4" Type="http://schemas.openxmlformats.org/officeDocument/2006/relationships/hyperlink" Target="http://www.trendhunter.com/id/80569" TargetMode="External"/><Relationship Id="rId9" Type="http://schemas.openxmlformats.org/officeDocument/2006/relationships/image" Target="../media/image54.jpeg"/><Relationship Id="rId14" Type="http://schemas.openxmlformats.org/officeDocument/2006/relationships/hyperlink" Target="http://www.trendhunter.com/id/79175" TargetMode="External"/><Relationship Id="rId22" Type="http://schemas.openxmlformats.org/officeDocument/2006/relationships/image" Target="../media/image60.jpeg"/></Relationships>
</file>

<file path=ppt/slides/_rels/slide19.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63.jpeg"/><Relationship Id="rId18" Type="http://schemas.openxmlformats.org/officeDocument/2006/relationships/hyperlink" Target="http://www.trendhunter.com/id/75608" TargetMode="External"/><Relationship Id="rId26" Type="http://schemas.openxmlformats.org/officeDocument/2006/relationships/hyperlink" Target="http://www.trendhunter.com/id/58533" TargetMode="External"/><Relationship Id="rId3" Type="http://schemas.openxmlformats.org/officeDocument/2006/relationships/image" Target="../media/image28.png"/><Relationship Id="rId21" Type="http://schemas.openxmlformats.org/officeDocument/2006/relationships/image" Target="../media/image67.jpeg"/><Relationship Id="rId34" Type="http://schemas.openxmlformats.org/officeDocument/2006/relationships/hyperlink" Target="http://www.trendhunter.com/id/74541" TargetMode="External"/><Relationship Id="rId7" Type="http://schemas.openxmlformats.org/officeDocument/2006/relationships/image" Target="../media/image31.jpeg"/><Relationship Id="rId12" Type="http://schemas.openxmlformats.org/officeDocument/2006/relationships/hyperlink" Target="http://www.trendhunter.com/id/73498" TargetMode="External"/><Relationship Id="rId17" Type="http://schemas.openxmlformats.org/officeDocument/2006/relationships/image" Target="../media/image65.jpeg"/><Relationship Id="rId25" Type="http://schemas.openxmlformats.org/officeDocument/2006/relationships/image" Target="../media/image69.jpeg"/><Relationship Id="rId33" Type="http://schemas.openxmlformats.org/officeDocument/2006/relationships/image" Target="../media/image73.jpeg"/><Relationship Id="rId2" Type="http://schemas.openxmlformats.org/officeDocument/2006/relationships/image" Target="../media/image27.jpeg"/><Relationship Id="rId16" Type="http://schemas.openxmlformats.org/officeDocument/2006/relationships/hyperlink" Target="http://www.trendhunter.com/id/75003" TargetMode="External"/><Relationship Id="rId20" Type="http://schemas.openxmlformats.org/officeDocument/2006/relationships/hyperlink" Target="http://www.trendhunter.com/id/74698" TargetMode="External"/><Relationship Id="rId29" Type="http://schemas.openxmlformats.org/officeDocument/2006/relationships/image" Target="../media/image71.jpeg"/><Relationship Id="rId1" Type="http://schemas.openxmlformats.org/officeDocument/2006/relationships/slideLayout" Target="../slideLayouts/slideLayout17.xml"/><Relationship Id="rId6" Type="http://schemas.openxmlformats.org/officeDocument/2006/relationships/image" Target="../media/image30.jpeg"/><Relationship Id="rId11" Type="http://schemas.openxmlformats.org/officeDocument/2006/relationships/image" Target="../media/image39.jpeg"/><Relationship Id="rId24" Type="http://schemas.openxmlformats.org/officeDocument/2006/relationships/hyperlink" Target="http://www.trendhunter.com/id/58069" TargetMode="External"/><Relationship Id="rId32" Type="http://schemas.openxmlformats.org/officeDocument/2006/relationships/hyperlink" Target="http://www.trendhunter.com/id/69565" TargetMode="External"/><Relationship Id="rId5" Type="http://schemas.openxmlformats.org/officeDocument/2006/relationships/image" Target="../media/image29.jpeg"/><Relationship Id="rId15" Type="http://schemas.openxmlformats.org/officeDocument/2006/relationships/image" Target="../media/image64.jpeg"/><Relationship Id="rId23" Type="http://schemas.openxmlformats.org/officeDocument/2006/relationships/image" Target="../media/image68.jpeg"/><Relationship Id="rId28" Type="http://schemas.openxmlformats.org/officeDocument/2006/relationships/hyperlink" Target="http://www.trendhunter.com/id/72580" TargetMode="External"/><Relationship Id="rId10" Type="http://schemas.openxmlformats.org/officeDocument/2006/relationships/image" Target="../media/image34.jpeg"/><Relationship Id="rId19" Type="http://schemas.openxmlformats.org/officeDocument/2006/relationships/image" Target="../media/image66.jpeg"/><Relationship Id="rId31" Type="http://schemas.openxmlformats.org/officeDocument/2006/relationships/image" Target="../media/image72.jpeg"/><Relationship Id="rId4" Type="http://schemas.openxmlformats.org/officeDocument/2006/relationships/hyperlink" Target="http://www.trendhunter.com/id/81848" TargetMode="External"/><Relationship Id="rId9" Type="http://schemas.openxmlformats.org/officeDocument/2006/relationships/image" Target="../media/image33.jpeg"/><Relationship Id="rId14" Type="http://schemas.openxmlformats.org/officeDocument/2006/relationships/hyperlink" Target="http://www.trendhunter.com/id/59668" TargetMode="External"/><Relationship Id="rId22" Type="http://schemas.openxmlformats.org/officeDocument/2006/relationships/hyperlink" Target="http://www.trendhunter.com/id/66744" TargetMode="External"/><Relationship Id="rId27" Type="http://schemas.openxmlformats.org/officeDocument/2006/relationships/image" Target="../media/image70.jpeg"/><Relationship Id="rId30" Type="http://schemas.openxmlformats.org/officeDocument/2006/relationships/hyperlink" Target="http://www.trendhunter.com/id/63762" TargetMode="External"/><Relationship Id="rId35" Type="http://schemas.openxmlformats.org/officeDocument/2006/relationships/image" Target="../media/image7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5.jpeg"/><Relationship Id="rId13" Type="http://schemas.openxmlformats.org/officeDocument/2006/relationships/image" Target="../media/image78.jpeg"/><Relationship Id="rId18" Type="http://schemas.openxmlformats.org/officeDocument/2006/relationships/image" Target="../media/image39.jpeg"/><Relationship Id="rId26" Type="http://schemas.openxmlformats.org/officeDocument/2006/relationships/image" Target="../media/image84.jpeg"/><Relationship Id="rId3" Type="http://schemas.openxmlformats.org/officeDocument/2006/relationships/image" Target="../media/image28.png"/><Relationship Id="rId21" Type="http://schemas.openxmlformats.org/officeDocument/2006/relationships/hyperlink" Target="http://www.trendhunter.com/id/64924" TargetMode="External"/><Relationship Id="rId7" Type="http://schemas.openxmlformats.org/officeDocument/2006/relationships/image" Target="../media/image31.jpeg"/><Relationship Id="rId12" Type="http://schemas.openxmlformats.org/officeDocument/2006/relationships/hyperlink" Target="http://www.trendhunter.com/id/74782" TargetMode="External"/><Relationship Id="rId17" Type="http://schemas.openxmlformats.org/officeDocument/2006/relationships/image" Target="../media/image80.jpeg"/><Relationship Id="rId25" Type="http://schemas.openxmlformats.org/officeDocument/2006/relationships/hyperlink" Target="http://www.trendhunter.com/id/75093" TargetMode="External"/><Relationship Id="rId2" Type="http://schemas.openxmlformats.org/officeDocument/2006/relationships/image" Target="../media/image27.jpeg"/><Relationship Id="rId16" Type="http://schemas.openxmlformats.org/officeDocument/2006/relationships/hyperlink" Target="http://www.trendhunter.com/id/63779" TargetMode="External"/><Relationship Id="rId20" Type="http://schemas.openxmlformats.org/officeDocument/2006/relationships/image" Target="../media/image81.jpeg"/><Relationship Id="rId1" Type="http://schemas.openxmlformats.org/officeDocument/2006/relationships/slideLayout" Target="../slideLayouts/slideLayout18.xml"/><Relationship Id="rId6" Type="http://schemas.openxmlformats.org/officeDocument/2006/relationships/image" Target="../media/image30.jpeg"/><Relationship Id="rId11" Type="http://schemas.openxmlformats.org/officeDocument/2006/relationships/image" Target="../media/image35.jpeg"/><Relationship Id="rId24" Type="http://schemas.openxmlformats.org/officeDocument/2006/relationships/image" Target="../media/image83.jpeg"/><Relationship Id="rId5" Type="http://schemas.openxmlformats.org/officeDocument/2006/relationships/image" Target="../media/image29.jpeg"/><Relationship Id="rId15" Type="http://schemas.openxmlformats.org/officeDocument/2006/relationships/image" Target="../media/image79.jpeg"/><Relationship Id="rId23" Type="http://schemas.openxmlformats.org/officeDocument/2006/relationships/hyperlink" Target="http://www.trendhunter.com/id/74732" TargetMode="External"/><Relationship Id="rId28" Type="http://schemas.openxmlformats.org/officeDocument/2006/relationships/image" Target="../media/image85.jpeg"/><Relationship Id="rId10" Type="http://schemas.openxmlformats.org/officeDocument/2006/relationships/image" Target="../media/image77.jpeg"/><Relationship Id="rId19" Type="http://schemas.openxmlformats.org/officeDocument/2006/relationships/hyperlink" Target="http://www.trendhunter.com/id/73492" TargetMode="External"/><Relationship Id="rId4" Type="http://schemas.openxmlformats.org/officeDocument/2006/relationships/hyperlink" Target="http://www.trendhunter.com/id/76796" TargetMode="External"/><Relationship Id="rId9" Type="http://schemas.openxmlformats.org/officeDocument/2006/relationships/image" Target="../media/image76.jpeg"/><Relationship Id="rId14" Type="http://schemas.openxmlformats.org/officeDocument/2006/relationships/hyperlink" Target="http://www.trendhunter.com/id/68963" TargetMode="External"/><Relationship Id="rId22" Type="http://schemas.openxmlformats.org/officeDocument/2006/relationships/image" Target="../media/image82.jpeg"/><Relationship Id="rId27" Type="http://schemas.openxmlformats.org/officeDocument/2006/relationships/hyperlink" Target="http://www.trendhunter.com/id/66905"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75.jpeg"/><Relationship Id="rId13" Type="http://schemas.openxmlformats.org/officeDocument/2006/relationships/image" Target="../media/image86.jpeg"/><Relationship Id="rId18" Type="http://schemas.openxmlformats.org/officeDocument/2006/relationships/hyperlink" Target="http://www.trendhunter.com/id/77787" TargetMode="External"/><Relationship Id="rId26" Type="http://schemas.openxmlformats.org/officeDocument/2006/relationships/hyperlink" Target="http://www.trendhunter.com/id/66557" TargetMode="External"/><Relationship Id="rId3" Type="http://schemas.openxmlformats.org/officeDocument/2006/relationships/image" Target="../media/image28.png"/><Relationship Id="rId21" Type="http://schemas.openxmlformats.org/officeDocument/2006/relationships/image" Target="../media/image90.jpeg"/><Relationship Id="rId7" Type="http://schemas.openxmlformats.org/officeDocument/2006/relationships/image" Target="../media/image31.jpeg"/><Relationship Id="rId12" Type="http://schemas.openxmlformats.org/officeDocument/2006/relationships/hyperlink" Target="http://www.trendhunter.com/id/70481" TargetMode="External"/><Relationship Id="rId17" Type="http://schemas.openxmlformats.org/officeDocument/2006/relationships/image" Target="../media/image88.jpeg"/><Relationship Id="rId25" Type="http://schemas.openxmlformats.org/officeDocument/2006/relationships/image" Target="../media/image92.jpeg"/><Relationship Id="rId2" Type="http://schemas.openxmlformats.org/officeDocument/2006/relationships/image" Target="../media/image27.jpeg"/><Relationship Id="rId16" Type="http://schemas.openxmlformats.org/officeDocument/2006/relationships/hyperlink" Target="http://www.trendhunter.com/id/89517" TargetMode="External"/><Relationship Id="rId20" Type="http://schemas.openxmlformats.org/officeDocument/2006/relationships/hyperlink" Target="http://www.trendhunter.com/id/88335" TargetMode="External"/><Relationship Id="rId29" Type="http://schemas.openxmlformats.org/officeDocument/2006/relationships/image" Target="../media/image94.jpeg"/><Relationship Id="rId1" Type="http://schemas.openxmlformats.org/officeDocument/2006/relationships/slideLayout" Target="../slideLayouts/slideLayout19.xml"/><Relationship Id="rId6" Type="http://schemas.openxmlformats.org/officeDocument/2006/relationships/image" Target="../media/image30.jpeg"/><Relationship Id="rId11" Type="http://schemas.openxmlformats.org/officeDocument/2006/relationships/image" Target="../media/image39.jpeg"/><Relationship Id="rId24" Type="http://schemas.openxmlformats.org/officeDocument/2006/relationships/hyperlink" Target="http://www.trendhunter.com/id/70243" TargetMode="External"/><Relationship Id="rId5" Type="http://schemas.openxmlformats.org/officeDocument/2006/relationships/image" Target="../media/image29.jpeg"/><Relationship Id="rId15" Type="http://schemas.openxmlformats.org/officeDocument/2006/relationships/image" Target="../media/image87.jpeg"/><Relationship Id="rId23" Type="http://schemas.openxmlformats.org/officeDocument/2006/relationships/image" Target="../media/image91.jpeg"/><Relationship Id="rId28" Type="http://schemas.openxmlformats.org/officeDocument/2006/relationships/hyperlink" Target="http://www.trendhunter.com/id/88400" TargetMode="External"/><Relationship Id="rId10" Type="http://schemas.openxmlformats.org/officeDocument/2006/relationships/image" Target="../media/image77.jpeg"/><Relationship Id="rId19" Type="http://schemas.openxmlformats.org/officeDocument/2006/relationships/image" Target="../media/image89.jpeg"/><Relationship Id="rId31" Type="http://schemas.openxmlformats.org/officeDocument/2006/relationships/image" Target="../media/image95.jpeg"/><Relationship Id="rId4" Type="http://schemas.openxmlformats.org/officeDocument/2006/relationships/hyperlink" Target="http://www.trendhunter.com/id/91211" TargetMode="External"/><Relationship Id="rId9" Type="http://schemas.openxmlformats.org/officeDocument/2006/relationships/image" Target="../media/image76.jpeg"/><Relationship Id="rId14" Type="http://schemas.openxmlformats.org/officeDocument/2006/relationships/hyperlink" Target="http://www.trendhunter.com/id/84404" TargetMode="External"/><Relationship Id="rId22" Type="http://schemas.openxmlformats.org/officeDocument/2006/relationships/hyperlink" Target="http://www.trendhunter.com/id/83823" TargetMode="External"/><Relationship Id="rId27" Type="http://schemas.openxmlformats.org/officeDocument/2006/relationships/image" Target="../media/image93.jpeg"/><Relationship Id="rId30" Type="http://schemas.openxmlformats.org/officeDocument/2006/relationships/hyperlink" Target="http://www.trendhunter.com/id/89160"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53.jpeg"/><Relationship Id="rId13" Type="http://schemas.openxmlformats.org/officeDocument/2006/relationships/image" Target="../media/image96.jpeg"/><Relationship Id="rId18" Type="http://schemas.openxmlformats.org/officeDocument/2006/relationships/image" Target="../media/image98.jpeg"/><Relationship Id="rId26" Type="http://schemas.openxmlformats.org/officeDocument/2006/relationships/image" Target="../media/image102.jpeg"/><Relationship Id="rId3" Type="http://schemas.openxmlformats.org/officeDocument/2006/relationships/image" Target="../media/image28.png"/><Relationship Id="rId21" Type="http://schemas.openxmlformats.org/officeDocument/2006/relationships/hyperlink" Target="http://www.trendhunter.com/id/86085" TargetMode="External"/><Relationship Id="rId7" Type="http://schemas.openxmlformats.org/officeDocument/2006/relationships/image" Target="../media/image31.jpeg"/><Relationship Id="rId12" Type="http://schemas.openxmlformats.org/officeDocument/2006/relationships/hyperlink" Target="http://www.trendhunter.com/id/82004" TargetMode="External"/><Relationship Id="rId17" Type="http://schemas.openxmlformats.org/officeDocument/2006/relationships/hyperlink" Target="http://www.trendhunter.com/id/84664" TargetMode="External"/><Relationship Id="rId25" Type="http://schemas.openxmlformats.org/officeDocument/2006/relationships/hyperlink" Target="http://www.trendhunter.com/id/73426" TargetMode="External"/><Relationship Id="rId2" Type="http://schemas.openxmlformats.org/officeDocument/2006/relationships/image" Target="../media/image27.jpeg"/><Relationship Id="rId16" Type="http://schemas.openxmlformats.org/officeDocument/2006/relationships/image" Target="../media/image97.jpeg"/><Relationship Id="rId20" Type="http://schemas.openxmlformats.org/officeDocument/2006/relationships/image" Target="../media/image99.jpeg"/><Relationship Id="rId29" Type="http://schemas.openxmlformats.org/officeDocument/2006/relationships/hyperlink" Target="http://www.trendhunter.com/id/83797" TargetMode="External"/><Relationship Id="rId1" Type="http://schemas.openxmlformats.org/officeDocument/2006/relationships/slideLayout" Target="../slideLayouts/slideLayout20.xml"/><Relationship Id="rId6" Type="http://schemas.openxmlformats.org/officeDocument/2006/relationships/image" Target="../media/image30.jpeg"/><Relationship Id="rId11" Type="http://schemas.openxmlformats.org/officeDocument/2006/relationships/image" Target="../media/image35.jpeg"/><Relationship Id="rId24" Type="http://schemas.openxmlformats.org/officeDocument/2006/relationships/image" Target="../media/image101.jpeg"/><Relationship Id="rId5" Type="http://schemas.openxmlformats.org/officeDocument/2006/relationships/image" Target="../media/image29.jpeg"/><Relationship Id="rId15" Type="http://schemas.openxmlformats.org/officeDocument/2006/relationships/hyperlink" Target="http://www.trendhunter.com/id/83459" TargetMode="External"/><Relationship Id="rId23" Type="http://schemas.openxmlformats.org/officeDocument/2006/relationships/hyperlink" Target="http://www.trendhunter.com/id/87083" TargetMode="External"/><Relationship Id="rId28" Type="http://schemas.openxmlformats.org/officeDocument/2006/relationships/image" Target="../media/image103.jpeg"/><Relationship Id="rId10" Type="http://schemas.openxmlformats.org/officeDocument/2006/relationships/image" Target="../media/image55.jpeg"/><Relationship Id="rId19" Type="http://schemas.openxmlformats.org/officeDocument/2006/relationships/hyperlink" Target="http://www.trendhunter.com/id/87350" TargetMode="External"/><Relationship Id="rId4" Type="http://schemas.openxmlformats.org/officeDocument/2006/relationships/hyperlink" Target="http://www.trendhunter.com/id/89246" TargetMode="External"/><Relationship Id="rId9" Type="http://schemas.openxmlformats.org/officeDocument/2006/relationships/image" Target="../media/image54.jpeg"/><Relationship Id="rId14" Type="http://schemas.openxmlformats.org/officeDocument/2006/relationships/image" Target="../media/image39.jpeg"/><Relationship Id="rId22" Type="http://schemas.openxmlformats.org/officeDocument/2006/relationships/image" Target="../media/image100.jpeg"/><Relationship Id="rId27" Type="http://schemas.openxmlformats.org/officeDocument/2006/relationships/hyperlink" Target="http://www.trendhunter.com/id/80478" TargetMode="External"/><Relationship Id="rId30" Type="http://schemas.openxmlformats.org/officeDocument/2006/relationships/image" Target="../media/image104.jpeg"/></Relationships>
</file>

<file path=ppt/slides/_rels/slide23.xml.rels><?xml version="1.0" encoding="UTF-8" standalone="yes"?>
<Relationships xmlns="http://schemas.openxmlformats.org/package/2006/relationships"><Relationship Id="rId8" Type="http://schemas.openxmlformats.org/officeDocument/2006/relationships/image" Target="../media/image75.jpeg"/><Relationship Id="rId13" Type="http://schemas.openxmlformats.org/officeDocument/2006/relationships/image" Target="../media/image105.jpeg"/><Relationship Id="rId18" Type="http://schemas.openxmlformats.org/officeDocument/2006/relationships/image" Target="../media/image39.jpeg"/><Relationship Id="rId26" Type="http://schemas.openxmlformats.org/officeDocument/2006/relationships/image" Target="../media/image111.jpeg"/><Relationship Id="rId3" Type="http://schemas.openxmlformats.org/officeDocument/2006/relationships/image" Target="../media/image28.png"/><Relationship Id="rId21" Type="http://schemas.openxmlformats.org/officeDocument/2006/relationships/hyperlink" Target="http://www.trendhunter.com/id/65790" TargetMode="External"/><Relationship Id="rId7" Type="http://schemas.openxmlformats.org/officeDocument/2006/relationships/image" Target="../media/image31.jpeg"/><Relationship Id="rId12" Type="http://schemas.openxmlformats.org/officeDocument/2006/relationships/hyperlink" Target="http://www.trendhunter.com/id/49534" TargetMode="External"/><Relationship Id="rId17" Type="http://schemas.openxmlformats.org/officeDocument/2006/relationships/image" Target="../media/image107.jpeg"/><Relationship Id="rId25" Type="http://schemas.openxmlformats.org/officeDocument/2006/relationships/hyperlink" Target="http://www.trendhunter.com/id/63103" TargetMode="External"/><Relationship Id="rId2" Type="http://schemas.openxmlformats.org/officeDocument/2006/relationships/image" Target="../media/image27.jpeg"/><Relationship Id="rId16" Type="http://schemas.openxmlformats.org/officeDocument/2006/relationships/hyperlink" Target="http://www.trendhunter.com/id/75659" TargetMode="External"/><Relationship Id="rId20" Type="http://schemas.openxmlformats.org/officeDocument/2006/relationships/image" Target="../media/image108.jpeg"/><Relationship Id="rId1" Type="http://schemas.openxmlformats.org/officeDocument/2006/relationships/slideLayout" Target="../slideLayouts/slideLayout21.xml"/><Relationship Id="rId6" Type="http://schemas.openxmlformats.org/officeDocument/2006/relationships/image" Target="../media/image30.jpeg"/><Relationship Id="rId11" Type="http://schemas.openxmlformats.org/officeDocument/2006/relationships/image" Target="../media/image35.jpeg"/><Relationship Id="rId24" Type="http://schemas.openxmlformats.org/officeDocument/2006/relationships/image" Target="../media/image110.jpeg"/><Relationship Id="rId5" Type="http://schemas.openxmlformats.org/officeDocument/2006/relationships/image" Target="../media/image29.jpeg"/><Relationship Id="rId15" Type="http://schemas.openxmlformats.org/officeDocument/2006/relationships/image" Target="../media/image106.jpeg"/><Relationship Id="rId23" Type="http://schemas.openxmlformats.org/officeDocument/2006/relationships/hyperlink" Target="http://www.trendhunter.com/id/57462" TargetMode="External"/><Relationship Id="rId28" Type="http://schemas.openxmlformats.org/officeDocument/2006/relationships/image" Target="../media/image112.jpeg"/><Relationship Id="rId10" Type="http://schemas.openxmlformats.org/officeDocument/2006/relationships/image" Target="../media/image77.jpeg"/><Relationship Id="rId19" Type="http://schemas.openxmlformats.org/officeDocument/2006/relationships/hyperlink" Target="http://www.trendhunter.com/id/88334" TargetMode="External"/><Relationship Id="rId4" Type="http://schemas.openxmlformats.org/officeDocument/2006/relationships/hyperlink" Target="http://www.trendhunter.com/id/88912" TargetMode="External"/><Relationship Id="rId9" Type="http://schemas.openxmlformats.org/officeDocument/2006/relationships/image" Target="../media/image76.jpeg"/><Relationship Id="rId14" Type="http://schemas.openxmlformats.org/officeDocument/2006/relationships/hyperlink" Target="http://www.trendhunter.com/id/65740" TargetMode="External"/><Relationship Id="rId22" Type="http://schemas.openxmlformats.org/officeDocument/2006/relationships/image" Target="../media/image109.jpeg"/><Relationship Id="rId27" Type="http://schemas.openxmlformats.org/officeDocument/2006/relationships/hyperlink" Target="http://www.trendhunter.com/id/74239"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113.jpeg"/><Relationship Id="rId13" Type="http://schemas.openxmlformats.org/officeDocument/2006/relationships/image" Target="../media/image116.jpeg"/><Relationship Id="rId18" Type="http://schemas.openxmlformats.org/officeDocument/2006/relationships/image" Target="../media/image39.jpeg"/><Relationship Id="rId26" Type="http://schemas.openxmlformats.org/officeDocument/2006/relationships/image" Target="../media/image122.jpeg"/><Relationship Id="rId3" Type="http://schemas.openxmlformats.org/officeDocument/2006/relationships/image" Target="../media/image28.png"/><Relationship Id="rId21" Type="http://schemas.openxmlformats.org/officeDocument/2006/relationships/hyperlink" Target="http://www.trendhunter.com/id/62824" TargetMode="External"/><Relationship Id="rId7" Type="http://schemas.openxmlformats.org/officeDocument/2006/relationships/image" Target="../media/image31.jpeg"/><Relationship Id="rId12" Type="http://schemas.openxmlformats.org/officeDocument/2006/relationships/hyperlink" Target="http://www.trendhunter.com/id/83193" TargetMode="External"/><Relationship Id="rId17" Type="http://schemas.openxmlformats.org/officeDocument/2006/relationships/image" Target="../media/image118.jpeg"/><Relationship Id="rId25" Type="http://schemas.openxmlformats.org/officeDocument/2006/relationships/hyperlink" Target="http://www.trendhunter.com/id/79555" TargetMode="External"/><Relationship Id="rId2" Type="http://schemas.openxmlformats.org/officeDocument/2006/relationships/image" Target="../media/image27.jpeg"/><Relationship Id="rId16" Type="http://schemas.openxmlformats.org/officeDocument/2006/relationships/hyperlink" Target="http://www.trendhunter.com/id/82773" TargetMode="External"/><Relationship Id="rId20" Type="http://schemas.openxmlformats.org/officeDocument/2006/relationships/image" Target="../media/image119.jpeg"/><Relationship Id="rId1" Type="http://schemas.openxmlformats.org/officeDocument/2006/relationships/slideLayout" Target="../slideLayouts/slideLayout22.xml"/><Relationship Id="rId6" Type="http://schemas.openxmlformats.org/officeDocument/2006/relationships/image" Target="../media/image30.jpeg"/><Relationship Id="rId11" Type="http://schemas.openxmlformats.org/officeDocument/2006/relationships/image" Target="../media/image35.jpeg"/><Relationship Id="rId24" Type="http://schemas.openxmlformats.org/officeDocument/2006/relationships/image" Target="../media/image121.jpeg"/><Relationship Id="rId5" Type="http://schemas.openxmlformats.org/officeDocument/2006/relationships/image" Target="../media/image29.jpeg"/><Relationship Id="rId15" Type="http://schemas.openxmlformats.org/officeDocument/2006/relationships/image" Target="../media/image117.jpeg"/><Relationship Id="rId23" Type="http://schemas.openxmlformats.org/officeDocument/2006/relationships/hyperlink" Target="http://www.trendhunter.com/id/78385" TargetMode="External"/><Relationship Id="rId10" Type="http://schemas.openxmlformats.org/officeDocument/2006/relationships/image" Target="../media/image115.jpeg"/><Relationship Id="rId19" Type="http://schemas.openxmlformats.org/officeDocument/2006/relationships/hyperlink" Target="http://www.trendhunter.com/id/76526" TargetMode="External"/><Relationship Id="rId4" Type="http://schemas.openxmlformats.org/officeDocument/2006/relationships/hyperlink" Target="http://www.trendhunter.com/id/89607" TargetMode="External"/><Relationship Id="rId9" Type="http://schemas.openxmlformats.org/officeDocument/2006/relationships/image" Target="../media/image114.jpeg"/><Relationship Id="rId14" Type="http://schemas.openxmlformats.org/officeDocument/2006/relationships/hyperlink" Target="http://www.trendhunter.com/id/85411" TargetMode="External"/><Relationship Id="rId22" Type="http://schemas.openxmlformats.org/officeDocument/2006/relationships/image" Target="../media/image120.jpeg"/></Relationships>
</file>

<file path=ppt/slides/_rels/slide25.xml.rels><?xml version="1.0" encoding="UTF-8" standalone="yes"?>
<Relationships xmlns="http://schemas.openxmlformats.org/package/2006/relationships"><Relationship Id="rId8" Type="http://schemas.openxmlformats.org/officeDocument/2006/relationships/image" Target="../media/image123.jpeg"/><Relationship Id="rId13" Type="http://schemas.openxmlformats.org/officeDocument/2006/relationships/image" Target="../media/image126.jpeg"/><Relationship Id="rId18" Type="http://schemas.openxmlformats.org/officeDocument/2006/relationships/hyperlink" Target="http://www.trendhunter.com/id/83533" TargetMode="External"/><Relationship Id="rId26" Type="http://schemas.openxmlformats.org/officeDocument/2006/relationships/hyperlink" Target="http://www.trendhunter.com/id/76933" TargetMode="External"/><Relationship Id="rId3" Type="http://schemas.openxmlformats.org/officeDocument/2006/relationships/image" Target="../media/image28.png"/><Relationship Id="rId21" Type="http://schemas.openxmlformats.org/officeDocument/2006/relationships/image" Target="../media/image130.jpeg"/><Relationship Id="rId34" Type="http://schemas.openxmlformats.org/officeDocument/2006/relationships/hyperlink" Target="http://www.trendhunter.com/id/76595" TargetMode="External"/><Relationship Id="rId7" Type="http://schemas.openxmlformats.org/officeDocument/2006/relationships/image" Target="../media/image31.jpeg"/><Relationship Id="rId12" Type="http://schemas.openxmlformats.org/officeDocument/2006/relationships/hyperlink" Target="http://www.trendhunter.com/id/75896" TargetMode="External"/><Relationship Id="rId17" Type="http://schemas.openxmlformats.org/officeDocument/2006/relationships/image" Target="../media/image128.jpeg"/><Relationship Id="rId25" Type="http://schemas.openxmlformats.org/officeDocument/2006/relationships/image" Target="../media/image132.jpeg"/><Relationship Id="rId33" Type="http://schemas.openxmlformats.org/officeDocument/2006/relationships/image" Target="../media/image136.jpeg"/><Relationship Id="rId2" Type="http://schemas.openxmlformats.org/officeDocument/2006/relationships/image" Target="../media/image27.jpeg"/><Relationship Id="rId16" Type="http://schemas.openxmlformats.org/officeDocument/2006/relationships/hyperlink" Target="http://www.trendhunter.com/id/60929" TargetMode="External"/><Relationship Id="rId20" Type="http://schemas.openxmlformats.org/officeDocument/2006/relationships/hyperlink" Target="http://www.trendhunter.com/id/70623" TargetMode="External"/><Relationship Id="rId29" Type="http://schemas.openxmlformats.org/officeDocument/2006/relationships/image" Target="../media/image134.jpeg"/><Relationship Id="rId1" Type="http://schemas.openxmlformats.org/officeDocument/2006/relationships/slideLayout" Target="../slideLayouts/slideLayout23.xml"/><Relationship Id="rId6" Type="http://schemas.openxmlformats.org/officeDocument/2006/relationships/image" Target="../media/image30.jpeg"/><Relationship Id="rId11" Type="http://schemas.openxmlformats.org/officeDocument/2006/relationships/image" Target="../media/image39.jpeg"/><Relationship Id="rId24" Type="http://schemas.openxmlformats.org/officeDocument/2006/relationships/hyperlink" Target="http://www.trendhunter.com/id/72271" TargetMode="External"/><Relationship Id="rId32" Type="http://schemas.openxmlformats.org/officeDocument/2006/relationships/hyperlink" Target="http://www.trendhunter.com/id/76570" TargetMode="External"/><Relationship Id="rId5" Type="http://schemas.openxmlformats.org/officeDocument/2006/relationships/image" Target="../media/image29.jpeg"/><Relationship Id="rId15" Type="http://schemas.openxmlformats.org/officeDocument/2006/relationships/image" Target="../media/image127.jpeg"/><Relationship Id="rId23" Type="http://schemas.openxmlformats.org/officeDocument/2006/relationships/image" Target="../media/image131.jpeg"/><Relationship Id="rId28" Type="http://schemas.openxmlformats.org/officeDocument/2006/relationships/hyperlink" Target="http://www.trendhunter.com/id/78319" TargetMode="External"/><Relationship Id="rId10" Type="http://schemas.openxmlformats.org/officeDocument/2006/relationships/image" Target="../media/image125.jpeg"/><Relationship Id="rId19" Type="http://schemas.openxmlformats.org/officeDocument/2006/relationships/image" Target="../media/image129.jpeg"/><Relationship Id="rId31" Type="http://schemas.openxmlformats.org/officeDocument/2006/relationships/image" Target="../media/image135.jpeg"/><Relationship Id="rId4" Type="http://schemas.openxmlformats.org/officeDocument/2006/relationships/hyperlink" Target="http://www.trendhunter.com/id/83776" TargetMode="External"/><Relationship Id="rId9" Type="http://schemas.openxmlformats.org/officeDocument/2006/relationships/image" Target="../media/image124.jpeg"/><Relationship Id="rId14" Type="http://schemas.openxmlformats.org/officeDocument/2006/relationships/hyperlink" Target="http://www.trendhunter.com/id/78718" TargetMode="External"/><Relationship Id="rId22" Type="http://schemas.openxmlformats.org/officeDocument/2006/relationships/hyperlink" Target="http://www.trendhunter.com/id/79885" TargetMode="External"/><Relationship Id="rId27" Type="http://schemas.openxmlformats.org/officeDocument/2006/relationships/image" Target="../media/image133.jpeg"/><Relationship Id="rId30" Type="http://schemas.openxmlformats.org/officeDocument/2006/relationships/hyperlink" Target="http://www.trendhunter.com/id/68303" TargetMode="External"/><Relationship Id="rId35" Type="http://schemas.openxmlformats.org/officeDocument/2006/relationships/image" Target="../media/image137.jpeg"/></Relationships>
</file>

<file path=ppt/slides/_rels/slide26.xml.rels><?xml version="1.0" encoding="UTF-8" standalone="yes"?>
<Relationships xmlns="http://schemas.openxmlformats.org/package/2006/relationships"><Relationship Id="rId8" Type="http://schemas.openxmlformats.org/officeDocument/2006/relationships/image" Target="../media/image53.jpeg"/><Relationship Id="rId13" Type="http://schemas.openxmlformats.org/officeDocument/2006/relationships/image" Target="../media/image138.jpeg"/><Relationship Id="rId18" Type="http://schemas.openxmlformats.org/officeDocument/2006/relationships/hyperlink" Target="http://www.trendhunter.com/id/70674" TargetMode="External"/><Relationship Id="rId26" Type="http://schemas.openxmlformats.org/officeDocument/2006/relationships/hyperlink" Target="http://www.trendhunter.com/id/76066" TargetMode="External"/><Relationship Id="rId3" Type="http://schemas.openxmlformats.org/officeDocument/2006/relationships/image" Target="../media/image28.png"/><Relationship Id="rId21" Type="http://schemas.openxmlformats.org/officeDocument/2006/relationships/image" Target="../media/image142.jpeg"/><Relationship Id="rId34" Type="http://schemas.openxmlformats.org/officeDocument/2006/relationships/hyperlink" Target="http://www.trendhunter.com/id/65442" TargetMode="External"/><Relationship Id="rId7" Type="http://schemas.openxmlformats.org/officeDocument/2006/relationships/image" Target="../media/image31.jpeg"/><Relationship Id="rId12" Type="http://schemas.openxmlformats.org/officeDocument/2006/relationships/hyperlink" Target="http://www.trendhunter.com/id/58964" TargetMode="External"/><Relationship Id="rId17" Type="http://schemas.openxmlformats.org/officeDocument/2006/relationships/image" Target="../media/image140.jpeg"/><Relationship Id="rId25" Type="http://schemas.openxmlformats.org/officeDocument/2006/relationships/image" Target="../media/image144.jpeg"/><Relationship Id="rId33" Type="http://schemas.openxmlformats.org/officeDocument/2006/relationships/image" Target="../media/image148.jpeg"/><Relationship Id="rId2" Type="http://schemas.openxmlformats.org/officeDocument/2006/relationships/image" Target="../media/image27.jpeg"/><Relationship Id="rId16" Type="http://schemas.openxmlformats.org/officeDocument/2006/relationships/hyperlink" Target="http://www.trendhunter.com/id/62054" TargetMode="External"/><Relationship Id="rId20" Type="http://schemas.openxmlformats.org/officeDocument/2006/relationships/hyperlink" Target="http://www.trendhunter.com/id/77322" TargetMode="External"/><Relationship Id="rId29" Type="http://schemas.openxmlformats.org/officeDocument/2006/relationships/image" Target="../media/image146.jpeg"/><Relationship Id="rId1" Type="http://schemas.openxmlformats.org/officeDocument/2006/relationships/slideLayout" Target="../slideLayouts/slideLayout24.xml"/><Relationship Id="rId6" Type="http://schemas.openxmlformats.org/officeDocument/2006/relationships/image" Target="../media/image30.jpeg"/><Relationship Id="rId11" Type="http://schemas.openxmlformats.org/officeDocument/2006/relationships/image" Target="../media/image39.jpeg"/><Relationship Id="rId24" Type="http://schemas.openxmlformats.org/officeDocument/2006/relationships/hyperlink" Target="http://www.trendhunter.com/id/60427" TargetMode="External"/><Relationship Id="rId32" Type="http://schemas.openxmlformats.org/officeDocument/2006/relationships/hyperlink" Target="http://www.trendhunter.com/id/60181" TargetMode="External"/><Relationship Id="rId5" Type="http://schemas.openxmlformats.org/officeDocument/2006/relationships/image" Target="../media/image29.jpeg"/><Relationship Id="rId15" Type="http://schemas.openxmlformats.org/officeDocument/2006/relationships/image" Target="../media/image139.jpeg"/><Relationship Id="rId23" Type="http://schemas.openxmlformats.org/officeDocument/2006/relationships/image" Target="../media/image143.jpeg"/><Relationship Id="rId28" Type="http://schemas.openxmlformats.org/officeDocument/2006/relationships/hyperlink" Target="http://www.trendhunter.com/id/58356" TargetMode="External"/><Relationship Id="rId10" Type="http://schemas.openxmlformats.org/officeDocument/2006/relationships/image" Target="../media/image55.jpeg"/><Relationship Id="rId19" Type="http://schemas.openxmlformats.org/officeDocument/2006/relationships/image" Target="../media/image141.jpeg"/><Relationship Id="rId31" Type="http://schemas.openxmlformats.org/officeDocument/2006/relationships/image" Target="../media/image147.jpeg"/><Relationship Id="rId4" Type="http://schemas.openxmlformats.org/officeDocument/2006/relationships/hyperlink" Target="http://www.trendhunter.com/id/78555" TargetMode="External"/><Relationship Id="rId9" Type="http://schemas.openxmlformats.org/officeDocument/2006/relationships/image" Target="../media/image54.jpeg"/><Relationship Id="rId14" Type="http://schemas.openxmlformats.org/officeDocument/2006/relationships/hyperlink" Target="http://www.trendhunter.com/id/59785" TargetMode="External"/><Relationship Id="rId22" Type="http://schemas.openxmlformats.org/officeDocument/2006/relationships/hyperlink" Target="http://www.trendhunter.com/id/58018" TargetMode="External"/><Relationship Id="rId27" Type="http://schemas.openxmlformats.org/officeDocument/2006/relationships/image" Target="../media/image145.jpeg"/><Relationship Id="rId30" Type="http://schemas.openxmlformats.org/officeDocument/2006/relationships/hyperlink" Target="http://www.trendhunter.com/id/76833" TargetMode="External"/><Relationship Id="rId35" Type="http://schemas.openxmlformats.org/officeDocument/2006/relationships/image" Target="../media/image149.jpe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5"/>
          <p:cNvSpPr>
            <a:spLocks noChangeArrowheads="1"/>
          </p:cNvSpPr>
          <p:nvPr/>
        </p:nvSpPr>
        <p:spPr bwMode="auto">
          <a:xfrm>
            <a:off x="381000" y="0"/>
            <a:ext cx="8763000" cy="6858000"/>
          </a:xfrm>
          <a:prstGeom prst="rect">
            <a:avLst/>
          </a:prstGeom>
          <a:solidFill>
            <a:schemeClr val="bg1"/>
          </a:solidFill>
          <a:ln w="9525" algn="ctr">
            <a:noFill/>
            <a:miter lim="800000"/>
            <a:headEnd/>
            <a:tailEnd/>
          </a:ln>
        </p:spPr>
        <p:txBody>
          <a:bodyPr anchor="ctr"/>
          <a:lstStyle/>
          <a:p>
            <a:endParaRPr lang="ko-KR" altLang="ko-KR"/>
          </a:p>
        </p:txBody>
      </p:sp>
      <p:sp>
        <p:nvSpPr>
          <p:cNvPr id="26627" name="Footer Placeholder 3"/>
          <p:cNvSpPr>
            <a:spLocks noGrp="1"/>
          </p:cNvSpPr>
          <p:nvPr>
            <p:ph type="ftr" sz="quarter" idx="10"/>
          </p:nvPr>
        </p:nvSpPr>
        <p:spPr>
          <a:noFill/>
        </p:spPr>
        <p:txBody>
          <a:bodyPr/>
          <a:lstStyle/>
          <a:p>
            <a:fld id="{336BC8A4-0EB3-41BF-A166-24A85F957327}" type="slidenum">
              <a:rPr lang="en-US" altLang="ko-KR"/>
              <a:pPr/>
              <a:t>1</a:t>
            </a:fld>
            <a:endParaRPr lang="en-US" altLang="ko-KR"/>
          </a:p>
        </p:txBody>
      </p:sp>
      <p:sp>
        <p:nvSpPr>
          <p:cNvPr id="26628" name="Rectangle 17"/>
          <p:cNvSpPr>
            <a:spLocks noChangeArrowheads="1"/>
          </p:cNvSpPr>
          <p:nvPr/>
        </p:nvSpPr>
        <p:spPr bwMode="auto">
          <a:xfrm>
            <a:off x="0" y="0"/>
            <a:ext cx="381000" cy="6858000"/>
          </a:xfrm>
          <a:prstGeom prst="rect">
            <a:avLst/>
          </a:prstGeom>
          <a:solidFill>
            <a:srgbClr val="FF0000"/>
          </a:solidFill>
          <a:ln w="9525">
            <a:noFill/>
            <a:miter lim="800000"/>
            <a:headEnd/>
            <a:tailEnd/>
          </a:ln>
        </p:spPr>
        <p:txBody>
          <a:bodyPr wrap="none" anchor="ctr"/>
          <a:lstStyle/>
          <a:p>
            <a:endParaRPr lang="ko-KR" altLang="ko-KR"/>
          </a:p>
        </p:txBody>
      </p:sp>
      <p:sp>
        <p:nvSpPr>
          <p:cNvPr id="26629" name="Rectangle 14"/>
          <p:cNvSpPr>
            <a:spLocks noChangeArrowheads="1"/>
          </p:cNvSpPr>
          <p:nvPr/>
        </p:nvSpPr>
        <p:spPr bwMode="auto">
          <a:xfrm>
            <a:off x="0" y="2286000"/>
            <a:ext cx="9144000" cy="1752600"/>
          </a:xfrm>
          <a:prstGeom prst="rect">
            <a:avLst/>
          </a:prstGeom>
          <a:solidFill>
            <a:srgbClr val="000000"/>
          </a:solidFill>
          <a:ln w="9525" algn="ctr">
            <a:solidFill>
              <a:schemeClr val="tx1"/>
            </a:solidFill>
            <a:miter lim="800000"/>
            <a:headEnd/>
            <a:tailEnd/>
          </a:ln>
        </p:spPr>
        <p:txBody>
          <a:bodyPr anchor="ctr"/>
          <a:lstStyle/>
          <a:p>
            <a:endParaRPr lang="ko-KR" altLang="ko-KR"/>
          </a:p>
        </p:txBody>
      </p:sp>
      <p:sp>
        <p:nvSpPr>
          <p:cNvPr id="484370" name="Rectangle 18"/>
          <p:cNvSpPr>
            <a:spLocks noChangeArrowheads="1"/>
          </p:cNvSpPr>
          <p:nvPr/>
        </p:nvSpPr>
        <p:spPr bwMode="auto">
          <a:xfrm>
            <a:off x="533400" y="4303713"/>
            <a:ext cx="8305800" cy="1016000"/>
          </a:xfrm>
          <a:prstGeom prst="rect">
            <a:avLst/>
          </a:prstGeom>
          <a:noFill/>
          <a:ln w="9525">
            <a:noFill/>
            <a:miter lim="800000"/>
            <a:headEnd/>
            <a:tailEnd/>
          </a:ln>
          <a:effectLst/>
        </p:spPr>
        <p:txBody>
          <a:bodyPr>
            <a:spAutoFit/>
          </a:bodyPr>
          <a:lstStyle/>
          <a:p>
            <a:pPr eaLnBrk="0" hangingPunct="0">
              <a:lnSpc>
                <a:spcPct val="100000"/>
              </a:lnSpc>
            </a:pPr>
            <a:r>
              <a:rPr lang="en-US" altLang="ko-KR" sz="3600">
                <a:solidFill>
                  <a:schemeClr val="tx1"/>
                </a:solidFill>
                <a:latin typeface="Arial Black" pitchFamily="34" charset="0"/>
                <a:ea typeface="굴림" charset="-127"/>
              </a:rPr>
              <a:t>2011 TREND REPORT </a:t>
            </a:r>
            <a:r>
              <a:rPr lang="en-US" altLang="ko-KR" sz="3600">
                <a:solidFill>
                  <a:srgbClr val="FF0000"/>
                </a:solidFill>
                <a:latin typeface="Arial Black" pitchFamily="34" charset="0"/>
                <a:ea typeface="굴림" charset="-127"/>
              </a:rPr>
              <a:t>SAMPLE</a:t>
            </a:r>
            <a:r>
              <a:rPr lang="en-US" altLang="ko-KR" sz="4000" b="1">
                <a:solidFill>
                  <a:srgbClr val="FF0000"/>
                </a:solidFill>
                <a:latin typeface="Arial Black" pitchFamily="34" charset="0"/>
                <a:ea typeface="굴림" charset="-127"/>
              </a:rPr>
              <a:t/>
            </a:r>
            <a:br>
              <a:rPr lang="en-US" altLang="ko-KR" sz="4000" b="1">
                <a:solidFill>
                  <a:srgbClr val="FF0000"/>
                </a:solidFill>
                <a:latin typeface="Arial Black" pitchFamily="34" charset="0"/>
                <a:ea typeface="굴림" charset="-127"/>
              </a:rPr>
            </a:br>
            <a:r>
              <a:rPr lang="en-US" altLang="ko-KR" sz="1200" b="1">
                <a:solidFill>
                  <a:srgbClr val="404040"/>
                </a:solidFill>
                <a:ea typeface="굴림" charset="-127"/>
              </a:rPr>
              <a:t>Nov 1, 2010 - </a:t>
            </a:r>
            <a:r>
              <a:rPr lang="en-US" altLang="ko-KR" sz="1200">
                <a:solidFill>
                  <a:srgbClr val="404040"/>
                </a:solidFill>
                <a:latin typeface="Verdana" pitchFamily="34" charset="0"/>
                <a:ea typeface="굴림" charset="-127"/>
              </a:rPr>
              <a:t>Brought to you by Trend Hunter, the world’s largest, most popular trend network. From CEOs to entrepreneurs, those looking for new ideas routinely source our trend reports.</a:t>
            </a:r>
            <a:endParaRPr lang="en-US" altLang="ko-KR" sz="1400">
              <a:solidFill>
                <a:srgbClr val="404040"/>
              </a:solidFill>
              <a:latin typeface="Arial Black" pitchFamily="34" charset="0"/>
              <a:ea typeface="굴림" charset="-127"/>
            </a:endParaRPr>
          </a:p>
        </p:txBody>
      </p:sp>
      <p:pic>
        <p:nvPicPr>
          <p:cNvPr id="26631" name="Picture 13" descr="C:\Users\Jeremy\Desktop\Logo2010pro-logo.gif"/>
          <p:cNvPicPr>
            <a:picLocks noChangeAspect="1" noChangeArrowheads="1"/>
          </p:cNvPicPr>
          <p:nvPr/>
        </p:nvPicPr>
        <p:blipFill>
          <a:blip r:embed="rId2" cstate="print"/>
          <a:srcRect/>
          <a:stretch>
            <a:fillRect/>
          </a:stretch>
        </p:blipFill>
        <p:spPr bwMode="auto">
          <a:xfrm>
            <a:off x="457200" y="2514600"/>
            <a:ext cx="6248400" cy="1301750"/>
          </a:xfrm>
          <a:prstGeom prst="rect">
            <a:avLst/>
          </a:prstGeom>
          <a:noFill/>
          <a:ln w="9525">
            <a:noFill/>
            <a:miter lim="800000"/>
            <a:headEnd/>
            <a:tailEnd/>
          </a:ln>
        </p:spPr>
      </p:pic>
      <p:pic>
        <p:nvPicPr>
          <p:cNvPr id="26632" name="Picture 15" descr="TrendReportsLogoWhite.jpg"/>
          <p:cNvPicPr>
            <a:picLocks noGrp="1" noChangeAspect="1"/>
          </p:cNvPicPr>
          <p:nvPr isPhoto="1"/>
        </p:nvPicPr>
        <p:blipFill>
          <a:blip r:embed="rId3" cstate="print"/>
          <a:srcRect/>
          <a:stretch>
            <a:fillRect/>
          </a:stretch>
        </p:blipFill>
        <p:spPr bwMode="auto">
          <a:xfrm>
            <a:off x="6096000" y="6189663"/>
            <a:ext cx="3048000" cy="63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9" name="Picture 19"/>
          <p:cNvPicPr>
            <a:picLocks noChangeAspect="1" noChangeArrowheads="1"/>
          </p:cNvPicPr>
          <p:nvPr/>
        </p:nvPicPr>
        <p:blipFill>
          <a:blip r:embed="rId2" cstate="print"/>
          <a:srcRect/>
          <a:stretch>
            <a:fillRect/>
          </a:stretch>
        </p:blipFill>
        <p:spPr bwMode="auto">
          <a:xfrm>
            <a:off x="1752600" y="3048000"/>
            <a:ext cx="2533650" cy="2057400"/>
          </a:xfrm>
          <a:prstGeom prst="rect">
            <a:avLst/>
          </a:prstGeom>
          <a:ln>
            <a:solidFill>
              <a:schemeClr val="bg1">
                <a:lumMod val="50000"/>
              </a:schemeClr>
            </a:solidFill>
          </a:ln>
          <a:effectLst>
            <a:outerShdw blurRad="292100" dist="139700" dir="2700000" algn="tl" rotWithShape="0">
              <a:srgbClr val="333333">
                <a:alpha val="65000"/>
              </a:srgbClr>
            </a:outerShdw>
          </a:effectLst>
        </p:spPr>
      </p:pic>
      <p:sp>
        <p:nvSpPr>
          <p:cNvPr id="34819" name="Footer Placeholder 3"/>
          <p:cNvSpPr>
            <a:spLocks noGrp="1"/>
          </p:cNvSpPr>
          <p:nvPr>
            <p:ph type="ftr" sz="quarter" idx="10"/>
          </p:nvPr>
        </p:nvSpPr>
        <p:spPr>
          <a:noFill/>
        </p:spPr>
        <p:txBody>
          <a:bodyPr/>
          <a:lstStyle/>
          <a:p>
            <a:fld id="{77F32FE8-4A10-46F9-863C-C72E301CFE3C}" type="slidenum">
              <a:rPr lang="en-US" altLang="ko-KR"/>
              <a:pPr/>
              <a:t>10</a:t>
            </a:fld>
            <a:endParaRPr lang="en-US" altLang="ko-KR"/>
          </a:p>
        </p:txBody>
      </p:sp>
      <p:sp>
        <p:nvSpPr>
          <p:cNvPr id="34820" name="Rectangle 2"/>
          <p:cNvSpPr>
            <a:spLocks noGrp="1" noChangeArrowheads="1"/>
          </p:cNvSpPr>
          <p:nvPr>
            <p:ph type="title"/>
          </p:nvPr>
        </p:nvSpPr>
        <p:spPr>
          <a:xfrm>
            <a:off x="304800" y="223838"/>
            <a:ext cx="8839200" cy="792162"/>
          </a:xfrm>
          <a:noFill/>
        </p:spPr>
        <p:txBody>
          <a:bodyPr/>
          <a:lstStyle/>
          <a:p>
            <a:pPr eaLnBrk="1" hangingPunct="1">
              <a:lnSpc>
                <a:spcPct val="80000"/>
              </a:lnSpc>
            </a:pPr>
            <a:r>
              <a:rPr lang="en-US" altLang="ko-KR" sz="3800" b="1" smtClean="0">
                <a:latin typeface="Arial Black" pitchFamily="34" charset="0"/>
                <a:ea typeface="굴림" charset="-127"/>
              </a:rPr>
              <a:t>4b. MEASURED </a:t>
            </a:r>
            <a:r>
              <a:rPr lang="en-US" altLang="ko-KR" sz="2000" b="1" smtClean="0">
                <a:latin typeface="Arial Black" pitchFamily="34" charset="0"/>
                <a:ea typeface="굴림" charset="-127"/>
              </a:rPr>
              <a:t>[HOW TO READ]</a:t>
            </a:r>
            <a:r>
              <a:rPr lang="en-US" altLang="ko-KR" sz="4000" b="1" smtClean="0">
                <a:latin typeface="Arial Black" pitchFamily="34" charset="0"/>
                <a:ea typeface="굴림" charset="-127"/>
              </a:rPr>
              <a:t/>
            </a:r>
            <a:br>
              <a:rPr lang="en-US" altLang="ko-KR" sz="4000" b="1" smtClean="0">
                <a:latin typeface="Arial Black" pitchFamily="34" charset="0"/>
                <a:ea typeface="굴림" charset="-127"/>
              </a:rPr>
            </a:br>
            <a:r>
              <a:rPr lang="en-US" altLang="ko-KR" sz="2200" smtClean="0">
                <a:solidFill>
                  <a:srgbClr val="FF0000"/>
                </a:solidFill>
                <a:ea typeface="굴림" charset="-127"/>
              </a:rPr>
              <a:t>Each of the micro-trends includes useful information </a:t>
            </a:r>
            <a:br>
              <a:rPr lang="en-US" altLang="ko-KR" sz="2200" smtClean="0">
                <a:solidFill>
                  <a:srgbClr val="FF0000"/>
                </a:solidFill>
                <a:ea typeface="굴림" charset="-127"/>
              </a:rPr>
            </a:br>
            <a:r>
              <a:rPr lang="en-US" altLang="ko-KR" sz="2200" smtClean="0">
                <a:solidFill>
                  <a:srgbClr val="FF0000"/>
                </a:solidFill>
                <a:ea typeface="굴림" charset="-127"/>
              </a:rPr>
              <a:t>including discovery date and the relative traffic score</a:t>
            </a:r>
          </a:p>
        </p:txBody>
      </p:sp>
      <p:sp>
        <p:nvSpPr>
          <p:cNvPr id="34821" name="Rectangle 3"/>
          <p:cNvSpPr>
            <a:spLocks noChangeArrowheads="1"/>
          </p:cNvSpPr>
          <p:nvPr/>
        </p:nvSpPr>
        <p:spPr bwMode="auto">
          <a:xfrm>
            <a:off x="1752600" y="5181600"/>
            <a:ext cx="2481263" cy="930275"/>
          </a:xfrm>
          <a:prstGeom prst="rect">
            <a:avLst/>
          </a:prstGeom>
          <a:noFill/>
          <a:ln w="9525">
            <a:noFill/>
            <a:miter lim="800000"/>
            <a:headEnd/>
            <a:tailEnd/>
          </a:ln>
        </p:spPr>
        <p:txBody>
          <a:bodyPr lIns="0" rIns="0"/>
          <a:lstStyle/>
          <a:p>
            <a:pPr algn="ctr" eaLnBrk="0" hangingPunct="0">
              <a:lnSpc>
                <a:spcPct val="100000"/>
              </a:lnSpc>
            </a:pPr>
            <a:r>
              <a:rPr lang="en-US" altLang="ko-KR" sz="1600" b="1">
                <a:solidFill>
                  <a:schemeClr val="tx1"/>
                </a:solidFill>
                <a:ea typeface="굴림" charset="-127"/>
              </a:rPr>
              <a:t>High Fashion DIY</a:t>
            </a:r>
          </a:p>
        </p:txBody>
      </p:sp>
      <p:sp>
        <p:nvSpPr>
          <p:cNvPr id="34822" name="Rectangle 4"/>
          <p:cNvSpPr>
            <a:spLocks noChangeArrowheads="1"/>
          </p:cNvSpPr>
          <p:nvPr/>
        </p:nvSpPr>
        <p:spPr bwMode="auto">
          <a:xfrm>
            <a:off x="1746250" y="2652713"/>
            <a:ext cx="762000" cy="304800"/>
          </a:xfrm>
          <a:prstGeom prst="rect">
            <a:avLst/>
          </a:prstGeom>
          <a:noFill/>
          <a:ln w="9525">
            <a:noFill/>
            <a:miter lim="800000"/>
            <a:headEnd/>
            <a:tailEnd/>
          </a:ln>
        </p:spPr>
        <p:txBody>
          <a:bodyPr/>
          <a:lstStyle/>
          <a:p>
            <a:pPr eaLnBrk="0" hangingPunct="0">
              <a:lnSpc>
                <a:spcPct val="100000"/>
              </a:lnSpc>
            </a:pPr>
            <a:r>
              <a:rPr lang="en-US" altLang="ko-KR" sz="1400" b="1">
                <a:solidFill>
                  <a:schemeClr val="tx1"/>
                </a:solidFill>
                <a:ea typeface="굴림" charset="-127"/>
              </a:rPr>
              <a:t>12843</a:t>
            </a:r>
          </a:p>
        </p:txBody>
      </p:sp>
      <p:sp>
        <p:nvSpPr>
          <p:cNvPr id="34823" name="Rectangle 5"/>
          <p:cNvSpPr>
            <a:spLocks noChangeArrowheads="1"/>
          </p:cNvSpPr>
          <p:nvPr/>
        </p:nvSpPr>
        <p:spPr bwMode="auto">
          <a:xfrm>
            <a:off x="3333750" y="2652713"/>
            <a:ext cx="1066800" cy="304800"/>
          </a:xfrm>
          <a:prstGeom prst="rect">
            <a:avLst/>
          </a:prstGeom>
          <a:noFill/>
          <a:ln w="9525">
            <a:noFill/>
            <a:miter lim="800000"/>
            <a:headEnd/>
            <a:tailEnd/>
          </a:ln>
        </p:spPr>
        <p:txBody>
          <a:bodyPr/>
          <a:lstStyle/>
          <a:p>
            <a:pPr algn="r" eaLnBrk="0" hangingPunct="0">
              <a:lnSpc>
                <a:spcPct val="100000"/>
              </a:lnSpc>
            </a:pPr>
            <a:r>
              <a:rPr lang="en-US" altLang="ko-KR" sz="1400" b="1">
                <a:solidFill>
                  <a:schemeClr val="tx1"/>
                </a:solidFill>
                <a:ea typeface="굴림" charset="-127"/>
              </a:rPr>
              <a:t>June / 8.0</a:t>
            </a:r>
          </a:p>
        </p:txBody>
      </p:sp>
      <p:sp>
        <p:nvSpPr>
          <p:cNvPr id="34824" name="Rectangle 7"/>
          <p:cNvSpPr>
            <a:spLocks noChangeArrowheads="1"/>
          </p:cNvSpPr>
          <p:nvPr/>
        </p:nvSpPr>
        <p:spPr bwMode="auto">
          <a:xfrm>
            <a:off x="5270500" y="1905000"/>
            <a:ext cx="3644900" cy="1263650"/>
          </a:xfrm>
          <a:prstGeom prst="rect">
            <a:avLst/>
          </a:prstGeom>
          <a:noFill/>
          <a:ln w="9525" algn="ctr">
            <a:noFill/>
            <a:miter lim="800000"/>
            <a:headEnd/>
            <a:tailEnd/>
          </a:ln>
        </p:spPr>
        <p:txBody>
          <a:bodyPr>
            <a:spAutoFit/>
          </a:bodyPr>
          <a:lstStyle/>
          <a:p>
            <a:r>
              <a:rPr lang="en-US" altLang="ko-KR" sz="1600" b="1">
                <a:solidFill>
                  <a:schemeClr val="tx1"/>
                </a:solidFill>
                <a:ea typeface="굴림" charset="-127"/>
              </a:rPr>
              <a:t>Discovery Date</a:t>
            </a:r>
          </a:p>
          <a:p>
            <a:r>
              <a:rPr lang="en-US" altLang="ko-KR" sz="1600">
                <a:solidFill>
                  <a:schemeClr val="tx1"/>
                </a:solidFill>
                <a:ea typeface="굴림" charset="-127"/>
              </a:rPr>
              <a:t>This may be before or after the product has been released, but discovery is a useful measure because it reflects when the web community took notice.</a:t>
            </a:r>
          </a:p>
        </p:txBody>
      </p:sp>
      <p:sp>
        <p:nvSpPr>
          <p:cNvPr id="34825" name="AutoShape 8"/>
          <p:cNvSpPr>
            <a:spLocks noChangeArrowheads="1"/>
          </p:cNvSpPr>
          <p:nvPr/>
        </p:nvSpPr>
        <p:spPr bwMode="auto">
          <a:xfrm rot="7200000">
            <a:off x="4747418" y="2796382"/>
            <a:ext cx="258763" cy="762000"/>
          </a:xfrm>
          <a:prstGeom prst="downArrow">
            <a:avLst>
              <a:gd name="adj1" fmla="val 51991"/>
              <a:gd name="adj2" fmla="val 163817"/>
            </a:avLst>
          </a:prstGeom>
          <a:solidFill>
            <a:srgbClr val="FF0000"/>
          </a:solidFill>
          <a:ln w="9525" algn="ctr">
            <a:solidFill>
              <a:schemeClr val="tx1"/>
            </a:solidFill>
            <a:miter lim="800000"/>
            <a:headEnd/>
            <a:tailEnd/>
          </a:ln>
        </p:spPr>
        <p:txBody>
          <a:bodyPr wrap="none" anchor="ctr"/>
          <a:lstStyle/>
          <a:p>
            <a:endParaRPr lang="ko-KR" altLang="ko-KR"/>
          </a:p>
        </p:txBody>
      </p:sp>
      <p:sp>
        <p:nvSpPr>
          <p:cNvPr id="34826" name="Rectangle 9"/>
          <p:cNvSpPr>
            <a:spLocks noChangeArrowheads="1"/>
          </p:cNvSpPr>
          <p:nvPr/>
        </p:nvSpPr>
        <p:spPr bwMode="auto">
          <a:xfrm>
            <a:off x="5238750" y="3352800"/>
            <a:ext cx="3752850" cy="1654175"/>
          </a:xfrm>
          <a:prstGeom prst="rect">
            <a:avLst/>
          </a:prstGeom>
          <a:noFill/>
          <a:ln w="9525" algn="ctr">
            <a:noFill/>
            <a:miter lim="800000"/>
            <a:headEnd/>
            <a:tailEnd/>
          </a:ln>
        </p:spPr>
        <p:txBody>
          <a:bodyPr>
            <a:spAutoFit/>
          </a:bodyPr>
          <a:lstStyle/>
          <a:p>
            <a:r>
              <a:rPr lang="en-US" altLang="ko-KR" sz="1600" b="1">
                <a:solidFill>
                  <a:schemeClr val="tx1"/>
                </a:solidFill>
                <a:ea typeface="굴림" charset="-127"/>
              </a:rPr>
              <a:t>Traffic Score</a:t>
            </a:r>
          </a:p>
          <a:p>
            <a:r>
              <a:rPr lang="en-US" altLang="ko-KR" sz="1600">
                <a:solidFill>
                  <a:schemeClr val="tx1"/>
                </a:solidFill>
                <a:ea typeface="굴림" charset="-127"/>
              </a:rPr>
              <a:t>Out of 10, this is a measure of traffic relative to other posts on Trend Hunter during the same month. </a:t>
            </a:r>
          </a:p>
          <a:p>
            <a:endParaRPr lang="en-US" altLang="ko-KR" sz="1600">
              <a:solidFill>
                <a:schemeClr val="tx1"/>
              </a:solidFill>
              <a:ea typeface="굴림" charset="-127"/>
            </a:endParaRPr>
          </a:p>
          <a:p>
            <a:r>
              <a:rPr lang="en-US" altLang="ko-KR" sz="1600">
                <a:solidFill>
                  <a:schemeClr val="tx1"/>
                </a:solidFill>
                <a:ea typeface="굴림" charset="-127"/>
              </a:rPr>
              <a:t>&gt;5 : Above Average</a:t>
            </a:r>
          </a:p>
          <a:p>
            <a:r>
              <a:rPr lang="en-US" altLang="ko-KR" sz="1600">
                <a:solidFill>
                  <a:schemeClr val="tx1"/>
                </a:solidFill>
                <a:ea typeface="굴림" charset="-127"/>
              </a:rPr>
              <a:t>&gt;7 : Hot</a:t>
            </a:r>
          </a:p>
          <a:p>
            <a:r>
              <a:rPr lang="en-US" altLang="ko-KR" sz="1600">
                <a:solidFill>
                  <a:schemeClr val="tx1"/>
                </a:solidFill>
                <a:ea typeface="굴림" charset="-127"/>
              </a:rPr>
              <a:t>&gt;9 : On Fire</a:t>
            </a:r>
          </a:p>
        </p:txBody>
      </p:sp>
      <p:sp>
        <p:nvSpPr>
          <p:cNvPr id="631818" name="Oval 10"/>
          <p:cNvSpPr>
            <a:spLocks noChangeArrowheads="1"/>
          </p:cNvSpPr>
          <p:nvPr/>
        </p:nvSpPr>
        <p:spPr bwMode="auto">
          <a:xfrm>
            <a:off x="1743075" y="2633663"/>
            <a:ext cx="742950" cy="323850"/>
          </a:xfrm>
          <a:prstGeom prst="ellipse">
            <a:avLst/>
          </a:prstGeom>
          <a:noFill/>
          <a:ln w="38100" algn="ctr">
            <a:solidFill>
              <a:srgbClr val="FF0000"/>
            </a:solidFill>
            <a:round/>
            <a:headEnd/>
            <a:tailEnd/>
          </a:ln>
          <a:effectLst/>
        </p:spPr>
        <p:txBody>
          <a:bodyPr wrap="none" anchor="ctr"/>
          <a:lstStyle/>
          <a:p>
            <a:endParaRPr lang="ko-KR" altLang="ko-KR"/>
          </a:p>
        </p:txBody>
      </p:sp>
      <p:sp>
        <p:nvSpPr>
          <p:cNvPr id="631819" name="Oval 11"/>
          <p:cNvSpPr>
            <a:spLocks noChangeArrowheads="1"/>
          </p:cNvSpPr>
          <p:nvPr/>
        </p:nvSpPr>
        <p:spPr bwMode="auto">
          <a:xfrm>
            <a:off x="4032250" y="2640013"/>
            <a:ext cx="304800" cy="323850"/>
          </a:xfrm>
          <a:prstGeom prst="ellipse">
            <a:avLst/>
          </a:prstGeom>
          <a:noFill/>
          <a:ln w="38100" algn="ctr">
            <a:solidFill>
              <a:srgbClr val="FF0000"/>
            </a:solidFill>
            <a:round/>
            <a:headEnd/>
            <a:tailEnd/>
          </a:ln>
          <a:effectLst/>
        </p:spPr>
        <p:txBody>
          <a:bodyPr wrap="none" anchor="ctr"/>
          <a:lstStyle/>
          <a:p>
            <a:endParaRPr lang="ko-KR" altLang="ko-KR"/>
          </a:p>
        </p:txBody>
      </p:sp>
      <p:sp>
        <p:nvSpPr>
          <p:cNvPr id="34829" name="AutoShape 12"/>
          <p:cNvSpPr>
            <a:spLocks noChangeArrowheads="1"/>
          </p:cNvSpPr>
          <p:nvPr/>
        </p:nvSpPr>
        <p:spPr bwMode="auto">
          <a:xfrm rot="5400000">
            <a:off x="4702969" y="4995069"/>
            <a:ext cx="258762" cy="762000"/>
          </a:xfrm>
          <a:prstGeom prst="downArrow">
            <a:avLst>
              <a:gd name="adj1" fmla="val 51991"/>
              <a:gd name="adj2" fmla="val 163818"/>
            </a:avLst>
          </a:prstGeom>
          <a:solidFill>
            <a:srgbClr val="FF0000"/>
          </a:solidFill>
          <a:ln w="9525" algn="ctr">
            <a:solidFill>
              <a:schemeClr val="tx1"/>
            </a:solidFill>
            <a:miter lim="800000"/>
            <a:headEnd/>
            <a:tailEnd/>
          </a:ln>
        </p:spPr>
        <p:txBody>
          <a:bodyPr wrap="none" anchor="ctr"/>
          <a:lstStyle/>
          <a:p>
            <a:endParaRPr lang="ko-KR" altLang="ko-KR"/>
          </a:p>
        </p:txBody>
      </p:sp>
      <p:sp>
        <p:nvSpPr>
          <p:cNvPr id="34830" name="Rectangle 13"/>
          <p:cNvSpPr>
            <a:spLocks noChangeArrowheads="1"/>
          </p:cNvSpPr>
          <p:nvPr/>
        </p:nvSpPr>
        <p:spPr bwMode="auto">
          <a:xfrm>
            <a:off x="5238750" y="5222875"/>
            <a:ext cx="3752850" cy="1068388"/>
          </a:xfrm>
          <a:prstGeom prst="rect">
            <a:avLst/>
          </a:prstGeom>
          <a:noFill/>
          <a:ln w="9525" algn="ctr">
            <a:noFill/>
            <a:miter lim="800000"/>
            <a:headEnd/>
            <a:tailEnd/>
          </a:ln>
        </p:spPr>
        <p:txBody>
          <a:bodyPr>
            <a:spAutoFit/>
          </a:bodyPr>
          <a:lstStyle/>
          <a:p>
            <a:r>
              <a:rPr lang="en-US" altLang="ko-KR" sz="1600" b="1">
                <a:solidFill>
                  <a:schemeClr val="tx1"/>
                </a:solidFill>
                <a:ea typeface="굴림" charset="-127"/>
              </a:rPr>
              <a:t>Hyperlinked Picture</a:t>
            </a:r>
          </a:p>
          <a:p>
            <a:r>
              <a:rPr lang="en-US" altLang="ko-KR" sz="1600">
                <a:solidFill>
                  <a:schemeClr val="tx1"/>
                </a:solidFill>
                <a:ea typeface="굴림" charset="-127"/>
              </a:rPr>
              <a:t>Click on any picture (in PRESENTATION MODE) to open the full article. This can include galleries, videos, and product links</a:t>
            </a:r>
          </a:p>
        </p:txBody>
      </p:sp>
      <p:sp>
        <p:nvSpPr>
          <p:cNvPr id="34831" name="Rectangle 14"/>
          <p:cNvSpPr>
            <a:spLocks noChangeArrowheads="1"/>
          </p:cNvSpPr>
          <p:nvPr/>
        </p:nvSpPr>
        <p:spPr bwMode="auto">
          <a:xfrm>
            <a:off x="787400" y="1646238"/>
            <a:ext cx="2743200" cy="677862"/>
          </a:xfrm>
          <a:prstGeom prst="rect">
            <a:avLst/>
          </a:prstGeom>
          <a:noFill/>
          <a:ln w="9525" algn="ctr">
            <a:noFill/>
            <a:miter lim="800000"/>
            <a:headEnd/>
            <a:tailEnd/>
          </a:ln>
        </p:spPr>
        <p:txBody>
          <a:bodyPr>
            <a:spAutoFit/>
          </a:bodyPr>
          <a:lstStyle/>
          <a:p>
            <a:r>
              <a:rPr lang="en-US" altLang="ko-KR" sz="1600" b="1">
                <a:solidFill>
                  <a:schemeClr val="tx1"/>
                </a:solidFill>
                <a:ea typeface="굴림" charset="-127"/>
              </a:rPr>
              <a:t>Trend ID</a:t>
            </a:r>
          </a:p>
          <a:p>
            <a:r>
              <a:rPr lang="en-US" altLang="ko-KR" sz="1600">
                <a:solidFill>
                  <a:schemeClr val="tx1"/>
                </a:solidFill>
                <a:ea typeface="굴림" charset="-127"/>
              </a:rPr>
              <a:t>Open any trend using its ID:</a:t>
            </a:r>
          </a:p>
          <a:p>
            <a:r>
              <a:rPr lang="en-US" altLang="ko-KR" sz="1600">
                <a:solidFill>
                  <a:schemeClr val="tx1"/>
                </a:solidFill>
                <a:ea typeface="굴림" charset="-127"/>
              </a:rPr>
              <a:t>TrendHunter.com/ID/XXXX</a:t>
            </a:r>
          </a:p>
        </p:txBody>
      </p:sp>
      <p:sp>
        <p:nvSpPr>
          <p:cNvPr id="631823" name="Oval 15"/>
          <p:cNvSpPr>
            <a:spLocks noChangeArrowheads="1"/>
          </p:cNvSpPr>
          <p:nvPr/>
        </p:nvSpPr>
        <p:spPr bwMode="auto">
          <a:xfrm>
            <a:off x="3441700" y="2641600"/>
            <a:ext cx="533400" cy="323850"/>
          </a:xfrm>
          <a:prstGeom prst="ellipse">
            <a:avLst/>
          </a:prstGeom>
          <a:noFill/>
          <a:ln w="38100" algn="ctr">
            <a:solidFill>
              <a:srgbClr val="FF0000"/>
            </a:solidFill>
            <a:round/>
            <a:headEnd/>
            <a:tailEnd/>
          </a:ln>
          <a:effectLst/>
        </p:spPr>
        <p:txBody>
          <a:bodyPr wrap="none" anchor="ctr"/>
          <a:lstStyle/>
          <a:p>
            <a:endParaRPr lang="ko-KR" altLang="ko-KR"/>
          </a:p>
        </p:txBody>
      </p:sp>
      <p:sp>
        <p:nvSpPr>
          <p:cNvPr id="34833" name="AutoShape 16"/>
          <p:cNvSpPr>
            <a:spLocks noChangeArrowheads="1"/>
          </p:cNvSpPr>
          <p:nvPr/>
        </p:nvSpPr>
        <p:spPr bwMode="auto">
          <a:xfrm rot="10800000">
            <a:off x="3416300" y="1979613"/>
            <a:ext cx="1752600" cy="6096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9442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589" y="0"/>
                </a:moveTo>
                <a:lnTo>
                  <a:pt x="13578" y="7200"/>
                </a:lnTo>
                <a:lnTo>
                  <a:pt x="16664" y="7200"/>
                </a:lnTo>
                <a:lnTo>
                  <a:pt x="16664" y="19442"/>
                </a:lnTo>
                <a:lnTo>
                  <a:pt x="0" y="19442"/>
                </a:lnTo>
                <a:lnTo>
                  <a:pt x="0" y="21600"/>
                </a:lnTo>
                <a:lnTo>
                  <a:pt x="18514" y="21600"/>
                </a:lnTo>
                <a:lnTo>
                  <a:pt x="18514" y="7200"/>
                </a:lnTo>
                <a:lnTo>
                  <a:pt x="21600" y="7200"/>
                </a:lnTo>
                <a:close/>
              </a:path>
            </a:pathLst>
          </a:custGeom>
          <a:solidFill>
            <a:srgbClr val="FF0000"/>
          </a:solidFill>
          <a:ln w="9525" algn="ctr">
            <a:solidFill>
              <a:schemeClr val="tx1"/>
            </a:solidFill>
            <a:miter lim="800000"/>
            <a:headEnd/>
            <a:tailEnd/>
          </a:ln>
        </p:spPr>
        <p:txBody>
          <a:bodyPr wrap="none" anchor="ctr"/>
          <a:lstStyle/>
          <a:p>
            <a:endParaRPr lang="ko-KR" altLang="en-US"/>
          </a:p>
        </p:txBody>
      </p:sp>
      <p:sp>
        <p:nvSpPr>
          <p:cNvPr id="34834" name="AutoShape 17"/>
          <p:cNvSpPr>
            <a:spLocks noChangeArrowheads="1"/>
          </p:cNvSpPr>
          <p:nvPr/>
        </p:nvSpPr>
        <p:spPr bwMode="auto">
          <a:xfrm>
            <a:off x="1851025" y="2351088"/>
            <a:ext cx="511175" cy="239712"/>
          </a:xfrm>
          <a:prstGeom prst="downArrow">
            <a:avLst>
              <a:gd name="adj1" fmla="val 30435"/>
              <a:gd name="adj2" fmla="val 80134"/>
            </a:avLst>
          </a:prstGeom>
          <a:solidFill>
            <a:srgbClr val="FF0000"/>
          </a:solidFill>
          <a:ln w="9525" algn="ctr">
            <a:solidFill>
              <a:schemeClr val="tx1"/>
            </a:solidFill>
            <a:miter lim="800000"/>
            <a:headEnd/>
            <a:tailEnd/>
          </a:ln>
        </p:spPr>
        <p:txBody>
          <a:bodyPr wrap="none" anchor="ctr"/>
          <a:lstStyle/>
          <a:p>
            <a:endParaRPr lang="ko-KR" altLang="ko-K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4"/>
          <p:cNvSpPr>
            <a:spLocks noChangeArrowheads="1"/>
          </p:cNvSpPr>
          <p:nvPr/>
        </p:nvSpPr>
        <p:spPr bwMode="auto">
          <a:xfrm>
            <a:off x="3338513" y="2133600"/>
            <a:ext cx="2819400" cy="3429000"/>
          </a:xfrm>
          <a:prstGeom prst="rect">
            <a:avLst/>
          </a:prstGeom>
          <a:solidFill>
            <a:srgbClr val="000000"/>
          </a:solidFill>
          <a:ln w="9525" algn="ctr">
            <a:solidFill>
              <a:schemeClr val="tx1"/>
            </a:solidFill>
            <a:miter lim="800000"/>
            <a:headEnd/>
            <a:tailEnd/>
          </a:ln>
        </p:spPr>
        <p:txBody>
          <a:bodyPr anchor="ctr"/>
          <a:lstStyle/>
          <a:p>
            <a:endParaRPr lang="ko-KR" altLang="ko-KR"/>
          </a:p>
        </p:txBody>
      </p:sp>
      <p:sp>
        <p:nvSpPr>
          <p:cNvPr id="35843" name="Rectangle 2"/>
          <p:cNvSpPr>
            <a:spLocks noGrp="1" noChangeArrowheads="1"/>
          </p:cNvSpPr>
          <p:nvPr>
            <p:ph type="title"/>
          </p:nvPr>
        </p:nvSpPr>
        <p:spPr>
          <a:xfrm>
            <a:off x="304800" y="223838"/>
            <a:ext cx="8839200" cy="792162"/>
          </a:xfrm>
          <a:noFill/>
        </p:spPr>
        <p:txBody>
          <a:bodyPr/>
          <a:lstStyle/>
          <a:p>
            <a:pPr eaLnBrk="1" hangingPunct="1">
              <a:lnSpc>
                <a:spcPct val="80000"/>
              </a:lnSpc>
            </a:pPr>
            <a:r>
              <a:rPr lang="en-US" altLang="ko-KR" sz="3200" b="1" smtClean="0">
                <a:latin typeface="Arial Black" pitchFamily="34" charset="0"/>
                <a:ea typeface="굴림" charset="-127"/>
              </a:rPr>
              <a:t>5. ACCLAIMED CONTENT</a:t>
            </a:r>
            <a:r>
              <a:rPr lang="en-US" altLang="ko-KR" sz="3600" b="1" smtClean="0">
                <a:latin typeface="Arial Black" pitchFamily="34" charset="0"/>
                <a:ea typeface="굴림" charset="-127"/>
              </a:rPr>
              <a:t/>
            </a:r>
            <a:br>
              <a:rPr lang="en-US" altLang="ko-KR" sz="3600" b="1" smtClean="0">
                <a:latin typeface="Arial Black" pitchFamily="34" charset="0"/>
                <a:ea typeface="굴림" charset="-127"/>
              </a:rPr>
            </a:br>
            <a:r>
              <a:rPr lang="en-US" altLang="ko-KR" sz="2200" smtClean="0">
                <a:solidFill>
                  <a:srgbClr val="FF0000"/>
                </a:solidFill>
                <a:ea typeface="굴림" charset="-127"/>
              </a:rPr>
              <a:t>Last, enjoy the content! You’re reading examples </a:t>
            </a:r>
            <a:br>
              <a:rPr lang="en-US" altLang="ko-KR" sz="2200" smtClean="0">
                <a:solidFill>
                  <a:srgbClr val="FF0000"/>
                </a:solidFill>
                <a:ea typeface="굴림" charset="-127"/>
              </a:rPr>
            </a:br>
            <a:r>
              <a:rPr lang="en-US" altLang="ko-KR" sz="2200" smtClean="0">
                <a:solidFill>
                  <a:srgbClr val="FF0000"/>
                </a:solidFill>
                <a:ea typeface="굴림" charset="-127"/>
              </a:rPr>
              <a:t>from the freshest source of cutting edge trends!</a:t>
            </a:r>
          </a:p>
        </p:txBody>
      </p:sp>
      <p:grpSp>
        <p:nvGrpSpPr>
          <p:cNvPr id="35844" name="Group 9"/>
          <p:cNvGrpSpPr>
            <a:grpSpLocks/>
          </p:cNvGrpSpPr>
          <p:nvPr/>
        </p:nvGrpSpPr>
        <p:grpSpPr bwMode="auto">
          <a:xfrm>
            <a:off x="609600" y="2133600"/>
            <a:ext cx="2333625" cy="3495675"/>
            <a:chOff x="609600" y="2133600"/>
            <a:chExt cx="2333624" cy="3495675"/>
          </a:xfrm>
        </p:grpSpPr>
        <p:pic>
          <p:nvPicPr>
            <p:cNvPr id="35851" name="Picture 3"/>
            <p:cNvPicPr>
              <a:picLocks noChangeAspect="1" noChangeArrowheads="1"/>
            </p:cNvPicPr>
            <p:nvPr/>
          </p:nvPicPr>
          <p:blipFill>
            <a:blip r:embed="rId2" cstate="print"/>
            <a:srcRect/>
            <a:stretch>
              <a:fillRect/>
            </a:stretch>
          </p:blipFill>
          <p:spPr bwMode="auto">
            <a:xfrm>
              <a:off x="609600" y="2133600"/>
              <a:ext cx="1905000" cy="3495675"/>
            </a:xfrm>
            <a:prstGeom prst="rect">
              <a:avLst/>
            </a:prstGeom>
            <a:noFill/>
            <a:ln w="9525" algn="ctr">
              <a:noFill/>
              <a:miter lim="800000"/>
              <a:headEnd/>
              <a:tailEnd/>
            </a:ln>
          </p:spPr>
        </p:pic>
        <p:sp>
          <p:nvSpPr>
            <p:cNvPr id="23" name="AutoShape 18"/>
            <p:cNvSpPr>
              <a:spLocks noChangeArrowheads="1"/>
            </p:cNvSpPr>
            <p:nvPr/>
          </p:nvSpPr>
          <p:spPr bwMode="auto">
            <a:xfrm rot="5400000">
              <a:off x="1090612" y="3709987"/>
              <a:ext cx="3429000" cy="276225"/>
            </a:xfrm>
            <a:prstGeom prst="triangle">
              <a:avLst>
                <a:gd name="adj" fmla="val 50000"/>
              </a:avLst>
            </a:prstGeom>
            <a:solidFill>
              <a:schemeClr val="bg1">
                <a:lumMod val="65000"/>
              </a:schemeClr>
            </a:solidFill>
            <a:ln w="9525" algn="ctr">
              <a:noFill/>
              <a:miter lim="800000"/>
              <a:headEnd/>
              <a:tailEnd/>
            </a:ln>
          </p:spPr>
          <p:txBody>
            <a:bodyPr wrap="none" anchor="ctr"/>
            <a:lstStyle/>
            <a:p>
              <a:endParaRPr lang="ko-KR" altLang="ko-KR"/>
            </a:p>
          </p:txBody>
        </p:sp>
      </p:grpSp>
      <p:grpSp>
        <p:nvGrpSpPr>
          <p:cNvPr id="35845" name="Group 10"/>
          <p:cNvGrpSpPr>
            <a:grpSpLocks/>
          </p:cNvGrpSpPr>
          <p:nvPr/>
        </p:nvGrpSpPr>
        <p:grpSpPr bwMode="auto">
          <a:xfrm>
            <a:off x="6553200" y="2133600"/>
            <a:ext cx="2362200" cy="3429000"/>
            <a:chOff x="6553200" y="2133600"/>
            <a:chExt cx="2362200" cy="3429000"/>
          </a:xfrm>
        </p:grpSpPr>
        <p:pic>
          <p:nvPicPr>
            <p:cNvPr id="35849" name="Picture 4"/>
            <p:cNvPicPr>
              <a:picLocks noChangeAspect="1" noChangeArrowheads="1"/>
            </p:cNvPicPr>
            <p:nvPr/>
          </p:nvPicPr>
          <p:blipFill>
            <a:blip r:embed="rId3" cstate="print"/>
            <a:srcRect/>
            <a:stretch>
              <a:fillRect/>
            </a:stretch>
          </p:blipFill>
          <p:spPr bwMode="auto">
            <a:xfrm>
              <a:off x="7010400" y="2133600"/>
              <a:ext cx="1905000" cy="3333750"/>
            </a:xfrm>
            <a:prstGeom prst="rect">
              <a:avLst/>
            </a:prstGeom>
            <a:noFill/>
            <a:ln w="9525" algn="ctr">
              <a:noFill/>
              <a:miter lim="800000"/>
              <a:headEnd/>
              <a:tailEnd/>
            </a:ln>
          </p:spPr>
        </p:pic>
        <p:sp>
          <p:nvSpPr>
            <p:cNvPr id="24" name="AutoShape 18"/>
            <p:cNvSpPr>
              <a:spLocks noChangeArrowheads="1"/>
            </p:cNvSpPr>
            <p:nvPr/>
          </p:nvSpPr>
          <p:spPr bwMode="auto">
            <a:xfrm rot="16200000">
              <a:off x="4991100" y="3695700"/>
              <a:ext cx="3429000" cy="304800"/>
            </a:xfrm>
            <a:prstGeom prst="triangle">
              <a:avLst>
                <a:gd name="adj" fmla="val 50000"/>
              </a:avLst>
            </a:prstGeom>
            <a:solidFill>
              <a:schemeClr val="bg1">
                <a:lumMod val="65000"/>
              </a:schemeClr>
            </a:solidFill>
            <a:ln w="9525" algn="ctr">
              <a:noFill/>
              <a:miter lim="800000"/>
              <a:headEnd/>
              <a:tailEnd/>
            </a:ln>
          </p:spPr>
          <p:txBody>
            <a:bodyPr wrap="none" anchor="ctr"/>
            <a:lstStyle/>
            <a:p>
              <a:endParaRPr lang="ko-KR" altLang="ko-KR"/>
            </a:p>
          </p:txBody>
        </p:sp>
      </p:grpSp>
      <p:pic>
        <p:nvPicPr>
          <p:cNvPr id="35846" name="Picture 6"/>
          <p:cNvPicPr>
            <a:picLocks noChangeAspect="1" noChangeArrowheads="1"/>
          </p:cNvPicPr>
          <p:nvPr/>
        </p:nvPicPr>
        <p:blipFill>
          <a:blip r:embed="rId4" cstate="print"/>
          <a:srcRect/>
          <a:stretch>
            <a:fillRect/>
          </a:stretch>
        </p:blipFill>
        <p:spPr bwMode="auto">
          <a:xfrm>
            <a:off x="3530600" y="3524250"/>
            <a:ext cx="2362200" cy="590550"/>
          </a:xfrm>
          <a:prstGeom prst="rect">
            <a:avLst/>
          </a:prstGeom>
          <a:noFill/>
          <a:ln w="9525" algn="ctr">
            <a:noFill/>
            <a:miter lim="800000"/>
            <a:headEnd/>
            <a:tailEnd/>
          </a:ln>
        </p:spPr>
      </p:pic>
      <p:sp>
        <p:nvSpPr>
          <p:cNvPr id="35847" name="Rectangle 275"/>
          <p:cNvSpPr>
            <a:spLocks noChangeArrowheads="1"/>
          </p:cNvSpPr>
          <p:nvPr/>
        </p:nvSpPr>
        <p:spPr bwMode="auto">
          <a:xfrm>
            <a:off x="533400" y="1752600"/>
            <a:ext cx="2590800" cy="317500"/>
          </a:xfrm>
          <a:prstGeom prst="rect">
            <a:avLst/>
          </a:prstGeom>
          <a:noFill/>
          <a:ln w="9525" algn="ctr">
            <a:noFill/>
            <a:miter lim="800000"/>
            <a:headEnd/>
            <a:tailEnd/>
          </a:ln>
        </p:spPr>
        <p:txBody>
          <a:bodyPr>
            <a:spAutoFit/>
          </a:bodyPr>
          <a:lstStyle/>
          <a:p>
            <a:r>
              <a:rPr lang="en-US" altLang="ko-KR" sz="1800">
                <a:solidFill>
                  <a:schemeClr val="tx1"/>
                </a:solidFill>
                <a:latin typeface="Arial Black" pitchFamily="34" charset="0"/>
                <a:ea typeface="굴림" charset="-127"/>
              </a:rPr>
              <a:t>Featured in:</a:t>
            </a:r>
            <a:endParaRPr lang="en-US" altLang="ko-KR" sz="1100">
              <a:solidFill>
                <a:schemeClr val="tx1"/>
              </a:solidFill>
              <a:ea typeface="굴림" charset="-127"/>
            </a:endParaRPr>
          </a:p>
        </p:txBody>
      </p:sp>
      <p:sp>
        <p:nvSpPr>
          <p:cNvPr id="35848" name="Rectangle 275"/>
          <p:cNvSpPr>
            <a:spLocks noChangeArrowheads="1"/>
          </p:cNvSpPr>
          <p:nvPr/>
        </p:nvSpPr>
        <p:spPr bwMode="auto">
          <a:xfrm>
            <a:off x="6934200" y="1676400"/>
            <a:ext cx="2209800" cy="317500"/>
          </a:xfrm>
          <a:prstGeom prst="rect">
            <a:avLst/>
          </a:prstGeom>
          <a:noFill/>
          <a:ln w="9525" algn="ctr">
            <a:noFill/>
            <a:miter lim="800000"/>
            <a:headEnd/>
            <a:tailEnd/>
          </a:ln>
        </p:spPr>
        <p:txBody>
          <a:bodyPr>
            <a:spAutoFit/>
          </a:bodyPr>
          <a:lstStyle/>
          <a:p>
            <a:r>
              <a:rPr lang="en-US" altLang="ko-KR" sz="1800">
                <a:solidFill>
                  <a:schemeClr val="tx1"/>
                </a:solidFill>
                <a:latin typeface="Arial Black" pitchFamily="34" charset="0"/>
                <a:ea typeface="굴림" charset="-127"/>
              </a:rPr>
              <a:t>Clients:</a:t>
            </a:r>
            <a:endParaRPr lang="en-US" altLang="ko-KR" sz="1100">
              <a:solidFill>
                <a:schemeClr val="tx1"/>
              </a:solidFill>
              <a:ea typeface="굴림" charset="-127"/>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04800" y="223838"/>
            <a:ext cx="8839200" cy="792162"/>
          </a:xfrm>
          <a:noFill/>
        </p:spPr>
        <p:txBody>
          <a:bodyPr/>
          <a:lstStyle/>
          <a:p>
            <a:pPr eaLnBrk="1" hangingPunct="1">
              <a:lnSpc>
                <a:spcPct val="80000"/>
              </a:lnSpc>
            </a:pPr>
            <a:r>
              <a:rPr lang="en-US" altLang="ko-KR" sz="3200" b="1" smtClean="0">
                <a:latin typeface="Arial Black" pitchFamily="34" charset="0"/>
                <a:ea typeface="굴림" charset="-127"/>
              </a:rPr>
              <a:t>6. In-Depth Reading Version</a:t>
            </a:r>
            <a:br>
              <a:rPr lang="en-US" altLang="ko-KR" sz="3200" b="1" smtClean="0">
                <a:latin typeface="Arial Black" pitchFamily="34" charset="0"/>
                <a:ea typeface="굴림" charset="-127"/>
              </a:rPr>
            </a:br>
            <a:r>
              <a:rPr lang="en-US" altLang="ko-KR" sz="2200" smtClean="0">
                <a:solidFill>
                  <a:srgbClr val="FF0000"/>
                </a:solidFill>
                <a:ea typeface="굴림" charset="-127"/>
              </a:rPr>
              <a:t>In addition to the PPT and PDF presentations, you’ll now get an in-depth reading view which provides more details about each example</a:t>
            </a:r>
          </a:p>
        </p:txBody>
      </p:sp>
      <p:pic>
        <p:nvPicPr>
          <p:cNvPr id="30722" name="Picture 2" descr="C:\Users\Jeremy\Desktop\View-Presentation.gif"/>
          <p:cNvPicPr>
            <a:picLocks noChangeAspect="1" noChangeArrowheads="1"/>
          </p:cNvPicPr>
          <p:nvPr/>
        </p:nvPicPr>
        <p:blipFill>
          <a:blip r:embed="rId2" cstate="print"/>
          <a:srcRect/>
          <a:stretch>
            <a:fillRect/>
          </a:stretch>
        </p:blipFill>
        <p:spPr bwMode="auto">
          <a:xfrm>
            <a:off x="914400" y="2459038"/>
            <a:ext cx="2895600" cy="2165350"/>
          </a:xfrm>
          <a:prstGeom prst="rect">
            <a:avLst/>
          </a:prstGeom>
          <a:ln>
            <a:noFill/>
          </a:ln>
          <a:effectLst>
            <a:outerShdw blurRad="292100" dist="139700" dir="2700000" algn="tl" rotWithShape="0">
              <a:srgbClr val="333333">
                <a:alpha val="65000"/>
              </a:srgbClr>
            </a:outerShdw>
          </a:effectLst>
        </p:spPr>
      </p:pic>
      <p:pic>
        <p:nvPicPr>
          <p:cNvPr id="30723" name="Picture 3" descr="C:\Users\Jeremy\Desktop\view-Reading.gif"/>
          <p:cNvPicPr>
            <a:picLocks noChangeAspect="1" noChangeArrowheads="1"/>
          </p:cNvPicPr>
          <p:nvPr/>
        </p:nvPicPr>
        <p:blipFill>
          <a:blip r:embed="rId3" cstate="print"/>
          <a:srcRect/>
          <a:stretch>
            <a:fillRect/>
          </a:stretch>
        </p:blipFill>
        <p:spPr bwMode="auto">
          <a:xfrm>
            <a:off x="5232400" y="2486025"/>
            <a:ext cx="2921000" cy="3762375"/>
          </a:xfrm>
          <a:prstGeom prst="rect">
            <a:avLst/>
          </a:prstGeom>
          <a:ln>
            <a:noFill/>
          </a:ln>
          <a:effectLst>
            <a:outerShdw blurRad="292100" dist="139700" dir="2700000" algn="tl" rotWithShape="0">
              <a:srgbClr val="333333">
                <a:alpha val="65000"/>
              </a:srgbClr>
            </a:outerShdw>
          </a:effectLst>
        </p:spPr>
      </p:pic>
      <p:grpSp>
        <p:nvGrpSpPr>
          <p:cNvPr id="36869" name="Group 19"/>
          <p:cNvGrpSpPr>
            <a:grpSpLocks/>
          </p:cNvGrpSpPr>
          <p:nvPr/>
        </p:nvGrpSpPr>
        <p:grpSpPr bwMode="auto">
          <a:xfrm>
            <a:off x="914400" y="1905000"/>
            <a:ext cx="2921000" cy="457200"/>
            <a:chOff x="990600" y="1752600"/>
            <a:chExt cx="2190750" cy="342900"/>
          </a:xfrm>
        </p:grpSpPr>
        <p:pic>
          <p:nvPicPr>
            <p:cNvPr id="36872" name="Picture 6"/>
            <p:cNvPicPr>
              <a:picLocks noChangeAspect="1" noChangeArrowheads="1"/>
            </p:cNvPicPr>
            <p:nvPr/>
          </p:nvPicPr>
          <p:blipFill>
            <a:blip r:embed="rId4" cstate="print"/>
            <a:srcRect/>
            <a:stretch>
              <a:fillRect/>
            </a:stretch>
          </p:blipFill>
          <p:spPr bwMode="auto">
            <a:xfrm>
              <a:off x="990600" y="1752600"/>
              <a:ext cx="1047750" cy="342900"/>
            </a:xfrm>
            <a:prstGeom prst="rect">
              <a:avLst/>
            </a:prstGeom>
            <a:noFill/>
            <a:ln w="9525" algn="ctr">
              <a:noFill/>
              <a:miter lim="800000"/>
              <a:headEnd/>
              <a:tailEnd/>
            </a:ln>
          </p:spPr>
        </p:pic>
        <p:pic>
          <p:nvPicPr>
            <p:cNvPr id="36873" name="Picture 7"/>
            <p:cNvPicPr>
              <a:picLocks noChangeAspect="1" noChangeArrowheads="1"/>
            </p:cNvPicPr>
            <p:nvPr/>
          </p:nvPicPr>
          <p:blipFill>
            <a:blip r:embed="rId5" cstate="print"/>
            <a:srcRect/>
            <a:stretch>
              <a:fillRect/>
            </a:stretch>
          </p:blipFill>
          <p:spPr bwMode="auto">
            <a:xfrm>
              <a:off x="2133600" y="1752600"/>
              <a:ext cx="1047750" cy="342900"/>
            </a:xfrm>
            <a:prstGeom prst="rect">
              <a:avLst/>
            </a:prstGeom>
            <a:noFill/>
            <a:ln w="9525" algn="ctr">
              <a:noFill/>
              <a:miter lim="800000"/>
              <a:headEnd/>
              <a:tailEnd/>
            </a:ln>
          </p:spPr>
        </p:pic>
      </p:grpSp>
      <p:pic>
        <p:nvPicPr>
          <p:cNvPr id="36870" name="Picture 8"/>
          <p:cNvPicPr>
            <a:picLocks noChangeAspect="1" noChangeArrowheads="1"/>
          </p:cNvPicPr>
          <p:nvPr/>
        </p:nvPicPr>
        <p:blipFill>
          <a:blip r:embed="rId6" cstate="print"/>
          <a:srcRect/>
          <a:stretch>
            <a:fillRect/>
          </a:stretch>
        </p:blipFill>
        <p:spPr bwMode="auto">
          <a:xfrm>
            <a:off x="5232400" y="1905000"/>
            <a:ext cx="2921000" cy="457200"/>
          </a:xfrm>
          <a:prstGeom prst="rect">
            <a:avLst/>
          </a:prstGeom>
          <a:noFill/>
          <a:ln w="9525" algn="ctr">
            <a:noFill/>
            <a:miter lim="800000"/>
            <a:headEnd/>
            <a:tailEnd/>
          </a:ln>
        </p:spPr>
      </p:pic>
      <p:sp>
        <p:nvSpPr>
          <p:cNvPr id="36871" name="Rectangle 20"/>
          <p:cNvSpPr>
            <a:spLocks noChangeArrowheads="1"/>
          </p:cNvSpPr>
          <p:nvPr/>
        </p:nvSpPr>
        <p:spPr bwMode="auto">
          <a:xfrm>
            <a:off x="4038600" y="3235325"/>
            <a:ext cx="996950" cy="1293813"/>
          </a:xfrm>
          <a:prstGeom prst="rect">
            <a:avLst/>
          </a:prstGeom>
          <a:noFill/>
          <a:ln w="9525">
            <a:noFill/>
            <a:miter lim="800000"/>
            <a:headEnd/>
            <a:tailEnd/>
          </a:ln>
        </p:spPr>
        <p:txBody>
          <a:bodyPr wrap="none">
            <a:spAutoFit/>
          </a:bodyPr>
          <a:lstStyle/>
          <a:p>
            <a:r>
              <a:rPr lang="en-US" altLang="ko-KR" sz="9600" b="1">
                <a:solidFill>
                  <a:srgbClr val="FF0000"/>
                </a:solidFill>
                <a:latin typeface="Arial Black" pitchFamily="34" charset="0"/>
                <a:ea typeface="굴림" charset="-127"/>
              </a:rPr>
              <a:t>+</a:t>
            </a:r>
            <a:endParaRPr lang="en-US" altLang="ko-KR" sz="8800">
              <a:solidFill>
                <a:srgbClr val="FF0000"/>
              </a:solidFill>
              <a:ea typeface="굴림" charset="-127"/>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3"/>
          <p:cNvSpPr>
            <a:spLocks noGrp="1"/>
          </p:cNvSpPr>
          <p:nvPr>
            <p:ph type="ftr" sz="quarter" idx="10"/>
          </p:nvPr>
        </p:nvSpPr>
        <p:spPr>
          <a:xfrm>
            <a:off x="3073400" y="6613525"/>
            <a:ext cx="2895600" cy="168275"/>
          </a:xfrm>
          <a:noFill/>
        </p:spPr>
        <p:txBody>
          <a:bodyPr/>
          <a:lstStyle/>
          <a:p>
            <a:fld id="{95BD2C51-E190-432B-B0D8-406FE5608033}" type="slidenum">
              <a:rPr lang="en-US" altLang="ko-KR"/>
              <a:pPr/>
              <a:t>13</a:t>
            </a:fld>
            <a:endParaRPr lang="en-US" altLang="ko-KR"/>
          </a:p>
        </p:txBody>
      </p:sp>
      <p:sp>
        <p:nvSpPr>
          <p:cNvPr id="37891" name="Rectangle 2"/>
          <p:cNvSpPr>
            <a:spLocks noGrp="1" noChangeArrowheads="1"/>
          </p:cNvSpPr>
          <p:nvPr>
            <p:ph type="title"/>
          </p:nvPr>
        </p:nvSpPr>
        <p:spPr>
          <a:xfrm>
            <a:off x="304800" y="255588"/>
            <a:ext cx="8839200" cy="792162"/>
          </a:xfrm>
          <a:noFill/>
        </p:spPr>
        <p:txBody>
          <a:bodyPr/>
          <a:lstStyle/>
          <a:p>
            <a:pPr eaLnBrk="1" hangingPunct="1">
              <a:lnSpc>
                <a:spcPct val="80000"/>
              </a:lnSpc>
            </a:pPr>
            <a:r>
              <a:rPr lang="en-US" altLang="ko-KR" sz="3200" b="1" smtClean="0">
                <a:latin typeface="Arial Black" pitchFamily="34" charset="0"/>
                <a:ea typeface="굴림" charset="-127"/>
              </a:rPr>
              <a:t>BONUS: HOW TO INNOVATE</a:t>
            </a:r>
            <a:br>
              <a:rPr lang="en-US" altLang="ko-KR" sz="3200" b="1" smtClean="0">
                <a:latin typeface="Arial Black" pitchFamily="34" charset="0"/>
                <a:ea typeface="굴림" charset="-127"/>
              </a:rPr>
            </a:br>
            <a:r>
              <a:rPr lang="en-US" altLang="ko-KR" sz="2000" smtClean="0">
                <a:solidFill>
                  <a:srgbClr val="FF0000"/>
                </a:solidFill>
                <a:ea typeface="굴림" charset="-127"/>
              </a:rPr>
              <a:t>To get the most of your subscription, watch our 30 minute video </a:t>
            </a:r>
            <a:br>
              <a:rPr lang="en-US" altLang="ko-KR" sz="2000" smtClean="0">
                <a:solidFill>
                  <a:srgbClr val="FF0000"/>
                </a:solidFill>
                <a:ea typeface="굴림" charset="-127"/>
              </a:rPr>
            </a:br>
            <a:r>
              <a:rPr lang="en-US" altLang="ko-KR" sz="2000" smtClean="0">
                <a:solidFill>
                  <a:srgbClr val="FF0000"/>
                </a:solidFill>
                <a:ea typeface="굴림" charset="-127"/>
              </a:rPr>
              <a:t>of EXPLOITING CHAOS, and as a subscriber, we’ll send you the book!</a:t>
            </a:r>
          </a:p>
        </p:txBody>
      </p:sp>
      <p:pic>
        <p:nvPicPr>
          <p:cNvPr id="37892" name="Picture 21">
            <a:hlinkClick r:id="rId2"/>
          </p:cNvPr>
          <p:cNvPicPr>
            <a:picLocks noChangeAspect="1" noChangeArrowheads="1"/>
          </p:cNvPicPr>
          <p:nvPr/>
        </p:nvPicPr>
        <p:blipFill>
          <a:blip r:embed="rId3" cstate="print"/>
          <a:srcRect/>
          <a:stretch>
            <a:fillRect/>
          </a:stretch>
        </p:blipFill>
        <p:spPr bwMode="auto">
          <a:xfrm>
            <a:off x="1219200" y="2667000"/>
            <a:ext cx="3657600" cy="3171825"/>
          </a:xfrm>
          <a:prstGeom prst="rect">
            <a:avLst/>
          </a:prstGeom>
          <a:noFill/>
          <a:ln w="9525" algn="ctr">
            <a:noFill/>
            <a:miter lim="800000"/>
            <a:headEnd/>
            <a:tailEnd/>
          </a:ln>
        </p:spPr>
      </p:pic>
      <p:pic>
        <p:nvPicPr>
          <p:cNvPr id="37893" name="Picture 22">
            <a:hlinkClick r:id="rId4"/>
          </p:cNvPr>
          <p:cNvPicPr>
            <a:picLocks noChangeAspect="1" noChangeArrowheads="1"/>
          </p:cNvPicPr>
          <p:nvPr/>
        </p:nvPicPr>
        <p:blipFill>
          <a:blip r:embed="rId5" cstate="print"/>
          <a:srcRect b="31467"/>
          <a:stretch>
            <a:fillRect/>
          </a:stretch>
        </p:blipFill>
        <p:spPr bwMode="auto">
          <a:xfrm>
            <a:off x="5638800" y="2667000"/>
            <a:ext cx="2254250" cy="3200400"/>
          </a:xfrm>
          <a:prstGeom prst="rect">
            <a:avLst/>
          </a:prstGeom>
          <a:noFill/>
          <a:ln w="9525" algn="ctr">
            <a:noFill/>
            <a:miter lim="800000"/>
            <a:headEnd/>
            <a:tailEnd/>
          </a:ln>
        </p:spPr>
      </p:pic>
      <p:sp>
        <p:nvSpPr>
          <p:cNvPr id="24" name="Rectangle 7"/>
          <p:cNvSpPr>
            <a:spLocks noChangeArrowheads="1"/>
          </p:cNvSpPr>
          <p:nvPr/>
        </p:nvSpPr>
        <p:spPr bwMode="auto">
          <a:xfrm>
            <a:off x="1193800" y="2057400"/>
            <a:ext cx="3987800" cy="461963"/>
          </a:xfrm>
          <a:prstGeom prst="rect">
            <a:avLst/>
          </a:prstGeom>
          <a:noFill/>
          <a:ln w="9525" algn="ctr">
            <a:noFill/>
            <a:miter lim="800000"/>
            <a:headEnd/>
            <a:tailEnd/>
          </a:ln>
        </p:spPr>
        <p:txBody>
          <a:bodyPr>
            <a:spAutoFit/>
          </a:bodyPr>
          <a:lstStyle/>
          <a:p>
            <a:r>
              <a:rPr lang="en-US" altLang="ko-KR" sz="1800" b="1">
                <a:solidFill>
                  <a:schemeClr val="tx1"/>
                </a:solidFill>
                <a:ea typeface="굴림" charset="-127"/>
              </a:rPr>
              <a:t>Free 30 Minute Training Video</a:t>
            </a:r>
            <a:br>
              <a:rPr lang="en-US" altLang="ko-KR" sz="1800" b="1">
                <a:solidFill>
                  <a:schemeClr val="tx1"/>
                </a:solidFill>
                <a:ea typeface="굴림" charset="-127"/>
              </a:rPr>
            </a:br>
            <a:r>
              <a:rPr lang="en-US" altLang="ko-KR" sz="1200">
                <a:solidFill>
                  <a:srgbClr val="595959"/>
                </a:solidFill>
                <a:ea typeface="굴림" charset="-127"/>
              </a:rPr>
              <a:t>Video at: JeremyGutsche.com</a:t>
            </a:r>
            <a:endParaRPr lang="en-US" altLang="ko-KR" sz="900">
              <a:solidFill>
                <a:srgbClr val="595959"/>
              </a:solidFill>
              <a:ea typeface="굴림" charset="-127"/>
            </a:endParaRPr>
          </a:p>
        </p:txBody>
      </p:sp>
      <p:sp>
        <p:nvSpPr>
          <p:cNvPr id="25" name="Rectangle 7"/>
          <p:cNvSpPr>
            <a:spLocks noChangeArrowheads="1"/>
          </p:cNvSpPr>
          <p:nvPr/>
        </p:nvSpPr>
        <p:spPr bwMode="auto">
          <a:xfrm>
            <a:off x="5562600" y="2057400"/>
            <a:ext cx="2590800" cy="461963"/>
          </a:xfrm>
          <a:prstGeom prst="rect">
            <a:avLst/>
          </a:prstGeom>
          <a:noFill/>
          <a:ln w="9525" algn="ctr">
            <a:noFill/>
            <a:miter lim="800000"/>
            <a:headEnd/>
            <a:tailEnd/>
          </a:ln>
        </p:spPr>
        <p:txBody>
          <a:bodyPr>
            <a:spAutoFit/>
          </a:bodyPr>
          <a:lstStyle/>
          <a:p>
            <a:r>
              <a:rPr lang="en-US" altLang="ko-KR" sz="1800" b="1">
                <a:solidFill>
                  <a:schemeClr val="tx1"/>
                </a:solidFill>
                <a:ea typeface="굴림" charset="-127"/>
              </a:rPr>
              <a:t>Innovation Book </a:t>
            </a:r>
            <a:br>
              <a:rPr lang="en-US" altLang="ko-KR" sz="1800" b="1">
                <a:solidFill>
                  <a:schemeClr val="tx1"/>
                </a:solidFill>
                <a:ea typeface="굴림" charset="-127"/>
              </a:rPr>
            </a:br>
            <a:r>
              <a:rPr lang="en-US" altLang="ko-KR" sz="1100">
                <a:solidFill>
                  <a:srgbClr val="595959"/>
                </a:solidFill>
                <a:ea typeface="굴림" charset="-127"/>
              </a:rPr>
              <a:t>FREE for Trend Report Subscribers</a:t>
            </a:r>
            <a:endParaRPr lang="en-US" altLang="ko-KR" sz="900">
              <a:solidFill>
                <a:srgbClr val="595959"/>
              </a:solidFill>
              <a:ea typeface="굴림" charset="-127"/>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3"/>
          <p:cNvSpPr>
            <a:spLocks noGrp="1"/>
          </p:cNvSpPr>
          <p:nvPr>
            <p:ph type="ftr" sz="quarter" idx="10"/>
          </p:nvPr>
        </p:nvSpPr>
        <p:spPr>
          <a:xfrm>
            <a:off x="3073400" y="6613525"/>
            <a:ext cx="2895600" cy="168275"/>
          </a:xfrm>
          <a:noFill/>
        </p:spPr>
        <p:txBody>
          <a:bodyPr/>
          <a:lstStyle/>
          <a:p>
            <a:fld id="{48B07058-925C-4EAF-8D97-9DE2C0D6A16C}" type="slidenum">
              <a:rPr lang="en-US" altLang="ko-KR"/>
              <a:pPr/>
              <a:t>14</a:t>
            </a:fld>
            <a:endParaRPr lang="en-US" altLang="ko-KR"/>
          </a:p>
        </p:txBody>
      </p:sp>
      <p:sp>
        <p:nvSpPr>
          <p:cNvPr id="38915" name="Rectangle 2"/>
          <p:cNvSpPr>
            <a:spLocks noGrp="1" noChangeArrowheads="1"/>
          </p:cNvSpPr>
          <p:nvPr>
            <p:ph type="title"/>
          </p:nvPr>
        </p:nvSpPr>
        <p:spPr>
          <a:xfrm>
            <a:off x="304800" y="255588"/>
            <a:ext cx="8839200" cy="792162"/>
          </a:xfrm>
          <a:noFill/>
        </p:spPr>
        <p:txBody>
          <a:bodyPr/>
          <a:lstStyle/>
          <a:p>
            <a:pPr eaLnBrk="1" hangingPunct="1">
              <a:lnSpc>
                <a:spcPct val="80000"/>
              </a:lnSpc>
            </a:pPr>
            <a:r>
              <a:rPr lang="en-US" altLang="ko-KR" sz="3200" b="1" smtClean="0">
                <a:latin typeface="Arial Black" pitchFamily="34" charset="0"/>
                <a:ea typeface="굴림" charset="-127"/>
              </a:rPr>
              <a:t>Keynotes &amp; Workshops</a:t>
            </a:r>
            <a:br>
              <a:rPr lang="en-US" altLang="ko-KR" sz="3200" b="1" smtClean="0">
                <a:latin typeface="Arial Black" pitchFamily="34" charset="0"/>
                <a:ea typeface="굴림" charset="-127"/>
              </a:rPr>
            </a:br>
            <a:r>
              <a:rPr lang="en-US" altLang="ko-KR" sz="2000" smtClean="0">
                <a:solidFill>
                  <a:srgbClr val="FF0000"/>
                </a:solidFill>
                <a:ea typeface="굴림" charset="-127"/>
              </a:rPr>
              <a:t>If you really want to kick-start your team’s innovation, contact us about booking a keynote and workshop:  Videos at JeremyGutsche.com</a:t>
            </a:r>
          </a:p>
        </p:txBody>
      </p:sp>
      <p:pic>
        <p:nvPicPr>
          <p:cNvPr id="38916" name="Picture 2"/>
          <p:cNvPicPr>
            <a:picLocks noChangeAspect="1" noChangeArrowheads="1"/>
          </p:cNvPicPr>
          <p:nvPr/>
        </p:nvPicPr>
        <p:blipFill>
          <a:blip r:embed="rId2" cstate="print"/>
          <a:srcRect/>
          <a:stretch>
            <a:fillRect/>
          </a:stretch>
        </p:blipFill>
        <p:spPr bwMode="auto">
          <a:xfrm>
            <a:off x="609600" y="1728788"/>
            <a:ext cx="8153400" cy="4367212"/>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oter Placeholder 3"/>
          <p:cNvSpPr txBox="1">
            <a:spLocks noGrp="1"/>
          </p:cNvSpPr>
          <p:nvPr/>
        </p:nvSpPr>
        <p:spPr bwMode="auto">
          <a:xfrm>
            <a:off x="3124200" y="6629400"/>
            <a:ext cx="2895600" cy="168275"/>
          </a:xfrm>
          <a:prstGeom prst="rect">
            <a:avLst/>
          </a:prstGeom>
          <a:noFill/>
          <a:ln w="9525">
            <a:noFill/>
            <a:miter lim="800000"/>
            <a:headEnd/>
            <a:tailEnd/>
          </a:ln>
        </p:spPr>
        <p:txBody>
          <a:bodyPr/>
          <a:lstStyle/>
          <a:p>
            <a:pPr algn="ctr"/>
            <a:fld id="{F2542193-9F60-4C66-972E-069651B8C01D}" type="slidenum">
              <a:rPr lang="en-US" altLang="ko-KR" sz="1000">
                <a:ea typeface="굴림" charset="-127"/>
              </a:rPr>
              <a:pPr algn="ctr"/>
              <a:t>15</a:t>
            </a:fld>
            <a:endParaRPr lang="en-US" altLang="ko-KR" sz="1000">
              <a:ea typeface="굴림" charset="-127"/>
            </a:endParaRPr>
          </a:p>
        </p:txBody>
      </p:sp>
      <p:sp>
        <p:nvSpPr>
          <p:cNvPr id="39939" name="Rectangle 2"/>
          <p:cNvSpPr>
            <a:spLocks noGrp="1" noChangeArrowheads="1"/>
          </p:cNvSpPr>
          <p:nvPr>
            <p:ph type="title" idx="4294967295"/>
          </p:nvPr>
        </p:nvSpPr>
        <p:spPr>
          <a:xfrm>
            <a:off x="304800" y="304800"/>
            <a:ext cx="7467600" cy="668338"/>
          </a:xfrm>
        </p:spPr>
        <p:txBody>
          <a:bodyPr/>
          <a:lstStyle/>
          <a:p>
            <a:pPr eaLnBrk="1" hangingPunct="1">
              <a:lnSpc>
                <a:spcPct val="80000"/>
              </a:lnSpc>
            </a:pPr>
            <a:r>
              <a:rPr lang="en-US" altLang="ko-KR" sz="4600" b="1" smtClean="0">
                <a:latin typeface="Arial Black" pitchFamily="34" charset="0"/>
                <a:ea typeface="굴림" charset="-127"/>
              </a:rPr>
              <a:t>TREND HUNTER</a:t>
            </a:r>
            <a:br>
              <a:rPr lang="en-US" altLang="ko-KR" sz="4600" b="1" smtClean="0">
                <a:latin typeface="Arial Black" pitchFamily="34" charset="0"/>
                <a:ea typeface="굴림" charset="-127"/>
              </a:rPr>
            </a:br>
            <a:r>
              <a:rPr lang="en-US" altLang="ko-KR" sz="2200" smtClean="0">
                <a:solidFill>
                  <a:srgbClr val="FF0000"/>
                </a:solidFill>
                <a:ea typeface="굴림" charset="-127"/>
              </a:rPr>
              <a:t>2011 TREND REPORT</a:t>
            </a:r>
          </a:p>
        </p:txBody>
      </p:sp>
      <p:sp>
        <p:nvSpPr>
          <p:cNvPr id="39940" name="Rectangle 4"/>
          <p:cNvSpPr>
            <a:spLocks noChangeArrowheads="1"/>
          </p:cNvSpPr>
          <p:nvPr/>
        </p:nvSpPr>
        <p:spPr bwMode="auto">
          <a:xfrm>
            <a:off x="762000" y="1752600"/>
            <a:ext cx="8229600" cy="1643063"/>
          </a:xfrm>
          <a:prstGeom prst="rect">
            <a:avLst/>
          </a:prstGeom>
          <a:noFill/>
          <a:ln w="9525">
            <a:noFill/>
            <a:miter lim="800000"/>
            <a:headEnd/>
            <a:tailEnd/>
          </a:ln>
        </p:spPr>
        <p:txBody>
          <a:bodyPr>
            <a:spAutoFit/>
          </a:bodyPr>
          <a:lstStyle/>
          <a:p>
            <a:pPr marL="688975" indent="-688975" eaLnBrk="0" hangingPunct="0">
              <a:buFontTx/>
              <a:buAutoNum type="romanUcPeriod"/>
            </a:pPr>
            <a:r>
              <a:rPr lang="en-US" altLang="ko-KR" sz="2800">
                <a:solidFill>
                  <a:schemeClr val="tx1"/>
                </a:solidFill>
                <a:latin typeface="Arial Black" pitchFamily="34" charset="0"/>
                <a:ea typeface="굴림" charset="-127"/>
              </a:rPr>
              <a:t>Background</a:t>
            </a:r>
            <a:r>
              <a:rPr lang="en-US" altLang="ko-KR" sz="2800">
                <a:latin typeface="Arial Black" pitchFamily="34" charset="0"/>
                <a:ea typeface="굴림" charset="-127"/>
              </a:rPr>
              <a:t/>
            </a:r>
            <a:br>
              <a:rPr lang="en-US" altLang="ko-KR" sz="2800">
                <a:latin typeface="Arial Black" pitchFamily="34" charset="0"/>
                <a:ea typeface="굴림" charset="-127"/>
              </a:rPr>
            </a:br>
            <a:r>
              <a:rPr lang="en-US" altLang="ko-KR" sz="1400">
                <a:solidFill>
                  <a:schemeClr val="bg2"/>
                </a:solidFill>
                <a:latin typeface="Verdana" pitchFamily="34" charset="0"/>
                <a:ea typeface="굴림" charset="-127"/>
              </a:rPr>
              <a:t>About Trend Hunter and This Report</a:t>
            </a:r>
            <a:br>
              <a:rPr lang="en-US" altLang="ko-KR" sz="1400">
                <a:solidFill>
                  <a:schemeClr val="bg2"/>
                </a:solidFill>
                <a:latin typeface="Verdana" pitchFamily="34" charset="0"/>
                <a:ea typeface="굴림" charset="-127"/>
              </a:rPr>
            </a:br>
            <a:r>
              <a:rPr lang="en-US" altLang="ko-KR" sz="1400">
                <a:solidFill>
                  <a:srgbClr val="FF9900"/>
                </a:solidFill>
                <a:latin typeface="Verdana" pitchFamily="34" charset="0"/>
                <a:ea typeface="굴림" charset="-127"/>
              </a:rPr>
              <a:t/>
            </a:r>
            <a:br>
              <a:rPr lang="en-US" altLang="ko-KR" sz="1400">
                <a:solidFill>
                  <a:srgbClr val="FF9900"/>
                </a:solidFill>
                <a:latin typeface="Verdana" pitchFamily="34" charset="0"/>
                <a:ea typeface="굴림" charset="-127"/>
              </a:rPr>
            </a:br>
            <a:endParaRPr lang="en-US" altLang="ko-KR" sz="1400">
              <a:solidFill>
                <a:srgbClr val="FF9900"/>
              </a:solidFill>
              <a:latin typeface="Verdana" pitchFamily="34" charset="0"/>
              <a:ea typeface="굴림" charset="-127"/>
            </a:endParaRPr>
          </a:p>
          <a:p>
            <a:pPr marL="688975" indent="-688975" eaLnBrk="0" hangingPunct="0">
              <a:buFontTx/>
              <a:buAutoNum type="romanUcPeriod"/>
            </a:pPr>
            <a:r>
              <a:rPr lang="en-US" altLang="ko-KR" sz="2800">
                <a:solidFill>
                  <a:schemeClr val="tx1"/>
                </a:solidFill>
                <a:latin typeface="Arial Black" pitchFamily="34" charset="0"/>
                <a:ea typeface="굴림" charset="-127"/>
              </a:rPr>
              <a:t>Sample Trend Clusters</a:t>
            </a:r>
            <a:r>
              <a:rPr lang="en-US" altLang="ko-KR" sz="2800">
                <a:latin typeface="Arial Black" pitchFamily="34" charset="0"/>
                <a:ea typeface="굴림" charset="-127"/>
              </a:rPr>
              <a:t/>
            </a:r>
            <a:br>
              <a:rPr lang="en-US" altLang="ko-KR" sz="2800">
                <a:latin typeface="Arial Black" pitchFamily="34" charset="0"/>
                <a:ea typeface="굴림" charset="-127"/>
              </a:rPr>
            </a:br>
            <a:r>
              <a:rPr lang="en-US" altLang="ko-KR" sz="1400">
                <a:solidFill>
                  <a:schemeClr val="bg2"/>
                </a:solidFill>
                <a:latin typeface="Verdana" pitchFamily="34" charset="0"/>
                <a:ea typeface="굴림" charset="-127"/>
              </a:rPr>
              <a:t>Chosen From 250+ Patterns of Inspiration in the 2011 Trend Report</a:t>
            </a:r>
            <a:br>
              <a:rPr lang="en-US" altLang="ko-KR" sz="1400">
                <a:solidFill>
                  <a:schemeClr val="bg2"/>
                </a:solidFill>
                <a:latin typeface="Verdana" pitchFamily="34" charset="0"/>
                <a:ea typeface="굴림" charset="-127"/>
              </a:rPr>
            </a:br>
            <a:endParaRPr lang="en-US" altLang="ko-KR" sz="1400">
              <a:solidFill>
                <a:schemeClr val="bg2"/>
              </a:solidFill>
              <a:latin typeface="Verdana" pitchFamily="34" charset="0"/>
              <a:ea typeface="굴림" charset="-127"/>
            </a:endParaRPr>
          </a:p>
        </p:txBody>
      </p:sp>
      <p:sp>
        <p:nvSpPr>
          <p:cNvPr id="39941" name="Rectangle 5"/>
          <p:cNvSpPr>
            <a:spLocks noChangeArrowheads="1"/>
          </p:cNvSpPr>
          <p:nvPr/>
        </p:nvSpPr>
        <p:spPr bwMode="auto">
          <a:xfrm>
            <a:off x="749300" y="2514600"/>
            <a:ext cx="7327900" cy="787400"/>
          </a:xfrm>
          <a:prstGeom prst="rect">
            <a:avLst/>
          </a:prstGeom>
          <a:noFill/>
          <a:ln w="28575">
            <a:solidFill>
              <a:srgbClr val="333333"/>
            </a:solidFill>
            <a:miter lim="800000"/>
            <a:headEnd/>
            <a:tailEnd/>
          </a:ln>
        </p:spPr>
        <p:txBody>
          <a:bodyPr wrap="none" anchor="ctr"/>
          <a:lstStyle/>
          <a:p>
            <a:pPr algn="ctr" eaLnBrk="0" hangingPunct="0"/>
            <a:endParaRPr lang="en-CA" sz="1900"/>
          </a:p>
        </p:txBody>
      </p:sp>
      <p:sp>
        <p:nvSpPr>
          <p:cNvPr id="39942" name="Rectangle 3"/>
          <p:cNvSpPr>
            <a:spLocks noChangeArrowheads="1"/>
          </p:cNvSpPr>
          <p:nvPr/>
        </p:nvSpPr>
        <p:spPr bwMode="auto">
          <a:xfrm>
            <a:off x="7543800" y="609600"/>
            <a:ext cx="1447800" cy="381000"/>
          </a:xfrm>
          <a:prstGeom prst="rect">
            <a:avLst/>
          </a:prstGeom>
          <a:noFill/>
          <a:ln w="19050">
            <a:solidFill>
              <a:srgbClr val="FF0000"/>
            </a:solidFill>
            <a:prstDash val="sysDot"/>
            <a:miter lim="800000"/>
            <a:headEnd/>
            <a:tailEnd/>
          </a:ln>
        </p:spPr>
        <p:txBody>
          <a:bodyPr wrap="none" anchor="ctr"/>
          <a:lstStyle/>
          <a:p>
            <a:pPr algn="ctr" eaLnBrk="0" hangingPunct="0"/>
            <a:r>
              <a:rPr lang="en-US" altLang="ko-KR" sz="1000">
                <a:ea typeface="굴림" charset="-127"/>
              </a:rPr>
              <a:t>CROWD SOURCED </a:t>
            </a:r>
            <a:br>
              <a:rPr lang="en-US" altLang="ko-KR" sz="1000">
                <a:ea typeface="굴림" charset="-127"/>
              </a:rPr>
            </a:br>
            <a:r>
              <a:rPr lang="en-US" altLang="ko-KR" sz="1000">
                <a:ea typeface="굴림" charset="-127"/>
              </a:rPr>
              <a:t>INSIGHT</a:t>
            </a:r>
            <a:r>
              <a:rPr lang="en-US" altLang="ko-KR" sz="1000" baseline="30000">
                <a:ea typeface="굴림" charset="-127"/>
              </a:rPr>
              <a:t>TM</a:t>
            </a:r>
            <a:endParaRPr lang="en-US" altLang="ko-KR">
              <a:ea typeface="굴림" charset="-127"/>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header image" descr="header image"/>
          <p:cNvPicPr>
            <a:picLocks noChangeAspect="1"/>
          </p:cNvPicPr>
          <p:nvPr/>
        </p:nvPicPr>
        <p:blipFill>
          <a:blip r:embed="rId2" cstate="print"/>
          <a:srcRect/>
          <a:stretch>
            <a:fillRect/>
          </a:stretch>
        </p:blipFill>
        <p:spPr bwMode="auto">
          <a:xfrm>
            <a:off x="0" y="0"/>
            <a:ext cx="9144000" cy="1304925"/>
          </a:xfrm>
          <a:prstGeom prst="rect">
            <a:avLst/>
          </a:prstGeom>
          <a:noFill/>
          <a:ln w="9525">
            <a:noFill/>
            <a:miter lim="800000"/>
            <a:headEnd/>
            <a:tailEnd/>
          </a:ln>
        </p:spPr>
      </p:pic>
      <p:pic>
        <p:nvPicPr>
          <p:cNvPr id="2" name="TH Pro logo" descr="TH Pro logo"/>
          <p:cNvPicPr>
            <a:picLocks noChangeAspect="1"/>
          </p:cNvPicPr>
          <p:nvPr/>
        </p:nvPicPr>
        <p:blipFill>
          <a:blip r:embed="rId3" cstate="print"/>
          <a:stretch>
            <a:fillRect/>
          </a:stretch>
        </p:blipFill>
        <p:spPr>
          <a:xfrm>
            <a:off x="6762750" y="142875"/>
            <a:ext cx="2305050" cy="476250"/>
          </a:xfrm>
          <a:prstGeom prst="rect">
            <a:avLst/>
          </a:prstGeom>
          <a:effectLst>
            <a:outerShdw blurRad="57150" dist="95250" dir="2700000" algn="br" rotWithShape="0">
              <a:srgbClr val="000000">
                <a:alpha val="50000"/>
              </a:srgbClr>
            </a:outerShdw>
          </a:effectLst>
        </p:spPr>
      </p:pic>
      <p:sp>
        <p:nvSpPr>
          <p:cNvPr id="40964" name="TextBox 2">
            <a:hlinkClick r:id="rId4"/>
          </p:cNvPr>
          <p:cNvSpPr txBox="1">
            <a:spLocks noChangeArrowheads="1"/>
          </p:cNvSpPr>
          <p:nvPr/>
        </p:nvSpPr>
        <p:spPr bwMode="auto">
          <a:xfrm>
            <a:off x="0" y="6600825"/>
            <a:ext cx="9144000" cy="238125"/>
          </a:xfrm>
          <a:prstGeom prst="rect">
            <a:avLst/>
          </a:prstGeom>
          <a:noFill/>
          <a:ln w="9525">
            <a:noFill/>
            <a:miter lim="800000"/>
            <a:headEnd/>
            <a:tailEnd/>
          </a:ln>
        </p:spPr>
        <p:txBody>
          <a:bodyPr>
            <a:spAutoFit/>
          </a:bodyPr>
          <a:lstStyle/>
          <a:p>
            <a:pPr algn="r">
              <a:lnSpc>
                <a:spcPct val="100000"/>
              </a:lnSpc>
            </a:pPr>
            <a:r>
              <a:rPr lang="en-US" altLang="ko-KR" sz="1200">
                <a:solidFill>
                  <a:srgbClr val="000000"/>
                </a:solidFill>
                <a:ea typeface="굴림" charset="-127"/>
              </a:rPr>
              <a:t>http://www.trendhunter.com/id/84722                                                               Copyright © TrendHunter.com. All Rights Reserved</a:t>
            </a:r>
          </a:p>
        </p:txBody>
      </p:sp>
      <p:sp>
        <p:nvSpPr>
          <p:cNvPr id="40965" name="TextBox 3"/>
          <p:cNvSpPr txBox="1">
            <a:spLocks noChangeArrowheads="1"/>
          </p:cNvSpPr>
          <p:nvPr/>
        </p:nvSpPr>
        <p:spPr bwMode="auto">
          <a:xfrm>
            <a:off x="285750" y="142875"/>
            <a:ext cx="6667500" cy="571500"/>
          </a:xfrm>
          <a:prstGeom prst="rect">
            <a:avLst/>
          </a:prstGeom>
          <a:noFill/>
          <a:ln w="9525">
            <a:noFill/>
            <a:miter lim="800000"/>
            <a:headEnd/>
            <a:tailEnd/>
          </a:ln>
        </p:spPr>
        <p:txBody>
          <a:bodyPr>
            <a:spAutoFit/>
          </a:bodyPr>
          <a:lstStyle/>
          <a:p>
            <a:pPr>
              <a:lnSpc>
                <a:spcPct val="100000"/>
              </a:lnSpc>
            </a:pPr>
            <a:r>
              <a:rPr lang="en-US" altLang="ko-KR" sz="3000" b="1">
                <a:solidFill>
                  <a:srgbClr val="FFFFFF"/>
                </a:solidFill>
                <a:latin typeface="Calibri" pitchFamily="34" charset="0"/>
                <a:ea typeface="굴림" charset="-127"/>
              </a:rPr>
              <a:t>Interactive Retail</a:t>
            </a:r>
          </a:p>
        </p:txBody>
      </p:sp>
      <p:sp>
        <p:nvSpPr>
          <p:cNvPr id="40966" name="TextBox 4"/>
          <p:cNvSpPr txBox="1">
            <a:spLocks noChangeArrowheads="1"/>
          </p:cNvSpPr>
          <p:nvPr/>
        </p:nvSpPr>
        <p:spPr bwMode="auto">
          <a:xfrm>
            <a:off x="285750" y="638175"/>
            <a:ext cx="6667500" cy="171450"/>
          </a:xfrm>
          <a:prstGeom prst="rect">
            <a:avLst/>
          </a:prstGeom>
          <a:noFill/>
          <a:ln w="9525">
            <a:noFill/>
            <a:miter lim="800000"/>
            <a:headEnd/>
            <a:tailEnd/>
          </a:ln>
        </p:spPr>
        <p:txBody>
          <a:bodyPr>
            <a:spAutoFit/>
          </a:bodyPr>
          <a:lstStyle/>
          <a:p>
            <a:pPr>
              <a:lnSpc>
                <a:spcPct val="100000"/>
              </a:lnSpc>
            </a:pPr>
            <a:r>
              <a:rPr lang="en-US" altLang="ko-KR" sz="1800">
                <a:solidFill>
                  <a:srgbClr val="FF0000"/>
                </a:solidFill>
                <a:ea typeface="굴림" charset="-127"/>
              </a:rPr>
              <a:t>Stores focus on customer engagement as primary business strategy</a:t>
            </a:r>
          </a:p>
        </p:txBody>
      </p:sp>
      <p:pic>
        <p:nvPicPr>
          <p:cNvPr id="40967" name="sidebar image" descr="sidebar image"/>
          <p:cNvPicPr>
            <a:picLocks noChangeAspect="1"/>
          </p:cNvPicPr>
          <p:nvPr/>
        </p:nvPicPr>
        <p:blipFill>
          <a:blip r:embed="rId5" cstate="print"/>
          <a:srcRect/>
          <a:stretch>
            <a:fillRect/>
          </a:stretch>
        </p:blipFill>
        <p:spPr bwMode="auto">
          <a:xfrm>
            <a:off x="7143750" y="1428750"/>
            <a:ext cx="1857375" cy="952500"/>
          </a:xfrm>
          <a:prstGeom prst="rect">
            <a:avLst/>
          </a:prstGeom>
          <a:noFill/>
          <a:ln w="9525">
            <a:noFill/>
            <a:miter lim="800000"/>
            <a:headEnd/>
            <a:tailEnd/>
          </a:ln>
        </p:spPr>
      </p:pic>
      <p:pic>
        <p:nvPicPr>
          <p:cNvPr id="40968" name="sidebar image" descr="sidebar image"/>
          <p:cNvPicPr>
            <a:picLocks noChangeAspect="1"/>
          </p:cNvPicPr>
          <p:nvPr/>
        </p:nvPicPr>
        <p:blipFill>
          <a:blip r:embed="rId6" cstate="print"/>
          <a:srcRect/>
          <a:stretch>
            <a:fillRect/>
          </a:stretch>
        </p:blipFill>
        <p:spPr bwMode="auto">
          <a:xfrm>
            <a:off x="7162800" y="1447800"/>
            <a:ext cx="1819275" cy="914400"/>
          </a:xfrm>
          <a:prstGeom prst="rect">
            <a:avLst/>
          </a:prstGeom>
          <a:noFill/>
          <a:ln w="9525">
            <a:noFill/>
            <a:miter lim="800000"/>
            <a:headEnd/>
            <a:tailEnd/>
          </a:ln>
        </p:spPr>
      </p:pic>
      <p:pic>
        <p:nvPicPr>
          <p:cNvPr id="40969" name="sidebar image" descr="sidebar image"/>
          <p:cNvPicPr>
            <a:picLocks noChangeAspect="1"/>
          </p:cNvPicPr>
          <p:nvPr/>
        </p:nvPicPr>
        <p:blipFill>
          <a:blip r:embed="rId7" cstate="print"/>
          <a:srcRect/>
          <a:stretch>
            <a:fillRect/>
          </a:stretch>
        </p:blipFill>
        <p:spPr bwMode="auto">
          <a:xfrm>
            <a:off x="7191375" y="1476375"/>
            <a:ext cx="1762125" cy="238125"/>
          </a:xfrm>
          <a:prstGeom prst="rect">
            <a:avLst/>
          </a:prstGeom>
          <a:noFill/>
          <a:ln w="9525">
            <a:noFill/>
            <a:miter lim="800000"/>
            <a:headEnd/>
            <a:tailEnd/>
          </a:ln>
        </p:spPr>
      </p:pic>
      <p:pic>
        <p:nvPicPr>
          <p:cNvPr id="40970" name="sidebar image" descr="sidebar image"/>
          <p:cNvPicPr>
            <a:picLocks noChangeAspect="1"/>
          </p:cNvPicPr>
          <p:nvPr/>
        </p:nvPicPr>
        <p:blipFill>
          <a:blip r:embed="rId8" cstate="print"/>
          <a:srcRect/>
          <a:stretch>
            <a:fillRect/>
          </a:stretch>
        </p:blipFill>
        <p:spPr bwMode="auto">
          <a:xfrm>
            <a:off x="7191375" y="1476375"/>
            <a:ext cx="1084263" cy="238125"/>
          </a:xfrm>
          <a:prstGeom prst="rect">
            <a:avLst/>
          </a:prstGeom>
          <a:noFill/>
          <a:ln w="9525">
            <a:noFill/>
            <a:miter lim="800000"/>
            <a:headEnd/>
            <a:tailEnd/>
          </a:ln>
        </p:spPr>
      </p:pic>
      <p:pic>
        <p:nvPicPr>
          <p:cNvPr id="40971" name="sidebar image" descr="sidebar image"/>
          <p:cNvPicPr>
            <a:picLocks noChangeAspect="1"/>
          </p:cNvPicPr>
          <p:nvPr/>
        </p:nvPicPr>
        <p:blipFill>
          <a:blip r:embed="rId9" cstate="print"/>
          <a:srcRect/>
          <a:stretch>
            <a:fillRect/>
          </a:stretch>
        </p:blipFill>
        <p:spPr bwMode="auto">
          <a:xfrm>
            <a:off x="7191375" y="1762125"/>
            <a:ext cx="619125" cy="571500"/>
          </a:xfrm>
          <a:prstGeom prst="rect">
            <a:avLst/>
          </a:prstGeom>
          <a:noFill/>
          <a:ln w="9525">
            <a:noFill/>
            <a:miter lim="800000"/>
            <a:headEnd/>
            <a:tailEnd/>
          </a:ln>
        </p:spPr>
      </p:pic>
      <p:sp>
        <p:nvSpPr>
          <p:cNvPr id="40972" name="TextBox 10"/>
          <p:cNvSpPr txBox="1">
            <a:spLocks noChangeArrowheads="1"/>
          </p:cNvSpPr>
          <p:nvPr/>
        </p:nvSpPr>
        <p:spPr bwMode="auto">
          <a:xfrm>
            <a:off x="7191375" y="1905000"/>
            <a:ext cx="619125" cy="5715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ea typeface="굴림" charset="-127"/>
              </a:rPr>
              <a:t>6.2</a:t>
            </a:r>
          </a:p>
        </p:txBody>
      </p:sp>
      <p:sp>
        <p:nvSpPr>
          <p:cNvPr id="40973" name="TextBox 11"/>
          <p:cNvSpPr txBox="1">
            <a:spLocks noChangeArrowheads="1"/>
          </p:cNvSpPr>
          <p:nvPr/>
        </p:nvSpPr>
        <p:spPr bwMode="auto">
          <a:xfrm>
            <a:off x="7191375" y="1762125"/>
            <a:ext cx="619125" cy="76200"/>
          </a:xfrm>
          <a:prstGeom prst="rect">
            <a:avLst/>
          </a:prstGeom>
          <a:noFill/>
          <a:ln w="9525">
            <a:noFill/>
            <a:miter lim="800000"/>
            <a:headEnd/>
            <a:tailEnd/>
          </a:ln>
        </p:spPr>
        <p:txBody>
          <a:bodyPr>
            <a:spAutoFit/>
          </a:bodyPr>
          <a:lstStyle/>
          <a:p>
            <a:pPr algn="ctr">
              <a:lnSpc>
                <a:spcPct val="100000"/>
              </a:lnSpc>
            </a:pPr>
            <a:r>
              <a:rPr lang="en-US" altLang="ko-KR" sz="800">
                <a:solidFill>
                  <a:srgbClr val="FFFFFF"/>
                </a:solidFill>
                <a:ea typeface="굴림" charset="-127"/>
              </a:rPr>
              <a:t>Score:</a:t>
            </a:r>
          </a:p>
        </p:txBody>
      </p:sp>
      <p:sp>
        <p:nvSpPr>
          <p:cNvPr id="40974" name="TextBox 12"/>
          <p:cNvSpPr txBox="1">
            <a:spLocks noChangeArrowheads="1"/>
          </p:cNvSpPr>
          <p:nvPr/>
        </p:nvSpPr>
        <p:spPr bwMode="auto">
          <a:xfrm>
            <a:off x="7810500" y="171450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This Year and Warm</a:t>
            </a:r>
          </a:p>
        </p:txBody>
      </p:sp>
      <p:sp>
        <p:nvSpPr>
          <p:cNvPr id="40975" name="TextBox 13"/>
          <p:cNvSpPr txBox="1">
            <a:spLocks noChangeArrowheads="1"/>
          </p:cNvSpPr>
          <p:nvPr/>
        </p:nvSpPr>
        <p:spPr bwMode="auto">
          <a:xfrm>
            <a:off x="7810500" y="1857375"/>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Top 8 Examples:</a:t>
            </a:r>
          </a:p>
        </p:txBody>
      </p:sp>
      <p:sp>
        <p:nvSpPr>
          <p:cNvPr id="40976" name="TextBox 14"/>
          <p:cNvSpPr txBox="1">
            <a:spLocks noChangeArrowheads="1"/>
          </p:cNvSpPr>
          <p:nvPr/>
        </p:nvSpPr>
        <p:spPr bwMode="auto">
          <a:xfrm>
            <a:off x="7810500" y="1952625"/>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49,863 Total Clicks</a:t>
            </a:r>
          </a:p>
        </p:txBody>
      </p:sp>
      <p:sp>
        <p:nvSpPr>
          <p:cNvPr id="40977" name="TextBox 15"/>
          <p:cNvSpPr txBox="1">
            <a:spLocks noChangeArrowheads="1"/>
          </p:cNvSpPr>
          <p:nvPr/>
        </p:nvSpPr>
        <p:spPr bwMode="auto">
          <a:xfrm>
            <a:off x="7810500" y="2095500"/>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Date Range:</a:t>
            </a:r>
          </a:p>
        </p:txBody>
      </p:sp>
      <p:sp>
        <p:nvSpPr>
          <p:cNvPr id="40978" name="TextBox 16"/>
          <p:cNvSpPr txBox="1">
            <a:spLocks noChangeArrowheads="1"/>
          </p:cNvSpPr>
          <p:nvPr/>
        </p:nvSpPr>
        <p:spPr bwMode="auto">
          <a:xfrm>
            <a:off x="7810500" y="219075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May 10 - Jul 10</a:t>
            </a:r>
          </a:p>
        </p:txBody>
      </p:sp>
      <p:pic>
        <p:nvPicPr>
          <p:cNvPr id="40979" name="sidebar image" descr="sidebar image"/>
          <p:cNvPicPr>
            <a:picLocks noChangeAspect="1"/>
          </p:cNvPicPr>
          <p:nvPr/>
        </p:nvPicPr>
        <p:blipFill>
          <a:blip r:embed="rId10" cstate="print"/>
          <a:srcRect/>
          <a:stretch>
            <a:fillRect/>
          </a:stretch>
        </p:blipFill>
        <p:spPr bwMode="auto">
          <a:xfrm>
            <a:off x="0" y="1304925"/>
            <a:ext cx="381000" cy="5553075"/>
          </a:xfrm>
          <a:prstGeom prst="rect">
            <a:avLst/>
          </a:prstGeom>
          <a:noFill/>
          <a:ln w="9525">
            <a:noFill/>
            <a:miter lim="800000"/>
            <a:headEnd/>
            <a:tailEnd/>
          </a:ln>
        </p:spPr>
      </p:pic>
      <p:sp>
        <p:nvSpPr>
          <p:cNvPr id="40980" name="TextBox 18"/>
          <p:cNvSpPr txBox="1">
            <a:spLocks noChangeArrowheads="1"/>
          </p:cNvSpPr>
          <p:nvPr/>
        </p:nvSpPr>
        <p:spPr bwMode="auto">
          <a:xfrm rot="-5400000">
            <a:off x="-1238250" y="5191125"/>
            <a:ext cx="2857500" cy="4572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latin typeface="Calibri" pitchFamily="34" charset="0"/>
                <a:ea typeface="굴림" charset="-127"/>
              </a:rPr>
              <a:t>Marketing</a:t>
            </a:r>
          </a:p>
        </p:txBody>
      </p:sp>
      <p:sp>
        <p:nvSpPr>
          <p:cNvPr id="40981" name="TextBox 19"/>
          <p:cNvSpPr txBox="1">
            <a:spLocks noChangeArrowheads="1"/>
          </p:cNvSpPr>
          <p:nvPr/>
        </p:nvSpPr>
        <p:spPr bwMode="auto">
          <a:xfrm>
            <a:off x="476250" y="1428750"/>
            <a:ext cx="6572250" cy="1143000"/>
          </a:xfrm>
          <a:prstGeom prst="rect">
            <a:avLst/>
          </a:prstGeom>
          <a:noFill/>
          <a:ln w="9525">
            <a:noFill/>
            <a:miter lim="800000"/>
            <a:headEnd/>
            <a:tailEnd/>
          </a:ln>
        </p:spPr>
        <p:txBody>
          <a:bodyPr>
            <a:spAutoFit/>
          </a:bodyPr>
          <a:lstStyle/>
          <a:p>
            <a:pPr>
              <a:lnSpc>
                <a:spcPct val="100000"/>
              </a:lnSpc>
            </a:pPr>
            <a:r>
              <a:rPr lang="en-US" altLang="ko-KR" sz="1300">
                <a:solidFill>
                  <a:srgbClr val="000000"/>
                </a:solidFill>
                <a:ea typeface="굴림" charset="-127"/>
              </a:rPr>
              <a:t>Implications - When product differentiation is non-existent and advertising goes unnoticed, consumer engagement becomes key in business success. Many retailers are turning to interactive shopping experiences to solidify relationships. Since purchases are often the result of emotions, maximizing a customer's hands-on experience within a retail environment -- whether in a physical store or online -- may increase positive feelings and brand loyalty.</a:t>
            </a:r>
          </a:p>
        </p:txBody>
      </p:sp>
      <p:pic>
        <p:nvPicPr>
          <p:cNvPr id="40982" name="sidebar image" descr="sidebar image"/>
          <p:cNvPicPr>
            <a:picLocks noChangeAspect="1"/>
          </p:cNvPicPr>
          <p:nvPr/>
        </p:nvPicPr>
        <p:blipFill>
          <a:blip r:embed="rId11" cstate="print"/>
          <a:srcRect/>
          <a:stretch>
            <a:fillRect/>
          </a:stretch>
        </p:blipFill>
        <p:spPr bwMode="auto">
          <a:xfrm>
            <a:off x="838200" y="2838450"/>
            <a:ext cx="2181225" cy="1752600"/>
          </a:xfrm>
          <a:prstGeom prst="rect">
            <a:avLst/>
          </a:prstGeom>
          <a:noFill/>
          <a:ln w="9525">
            <a:noFill/>
            <a:miter lim="800000"/>
            <a:headEnd/>
            <a:tailEnd/>
          </a:ln>
        </p:spPr>
      </p:pic>
      <p:pic>
        <p:nvPicPr>
          <p:cNvPr id="40983" name="Image" descr="Image">
            <a:hlinkClick r:id="rId12" tooltip="Go to Interactive Shopping Bags"/>
          </p:cNvPr>
          <p:cNvPicPr>
            <a:picLocks noChangeAspect="1"/>
          </p:cNvPicPr>
          <p:nvPr/>
        </p:nvPicPr>
        <p:blipFill>
          <a:blip r:embed="rId13" cstate="print"/>
          <a:srcRect/>
          <a:stretch>
            <a:fillRect/>
          </a:stretch>
        </p:blipFill>
        <p:spPr bwMode="auto">
          <a:xfrm>
            <a:off x="871538" y="2857500"/>
            <a:ext cx="2114550" cy="1714500"/>
          </a:xfrm>
          <a:prstGeom prst="rect">
            <a:avLst/>
          </a:prstGeom>
          <a:noFill/>
          <a:ln w="9525">
            <a:noFill/>
            <a:miter lim="800000"/>
            <a:headEnd/>
            <a:tailEnd/>
          </a:ln>
        </p:spPr>
      </p:pic>
      <p:sp>
        <p:nvSpPr>
          <p:cNvPr id="40984" name="TextBox 22"/>
          <p:cNvSpPr txBox="1">
            <a:spLocks noChangeArrowheads="1"/>
          </p:cNvSpPr>
          <p:nvPr/>
        </p:nvSpPr>
        <p:spPr bwMode="auto">
          <a:xfrm>
            <a:off x="238125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9.6</a:t>
            </a:r>
          </a:p>
        </p:txBody>
      </p:sp>
      <p:sp>
        <p:nvSpPr>
          <p:cNvPr id="40985" name="TextBox 23"/>
          <p:cNvSpPr txBox="1">
            <a:spLocks noChangeArrowheads="1"/>
          </p:cNvSpPr>
          <p:nvPr/>
        </p:nvSpPr>
        <p:spPr bwMode="auto">
          <a:xfrm>
            <a:off x="76200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80403</a:t>
            </a:r>
          </a:p>
        </p:txBody>
      </p:sp>
      <p:sp>
        <p:nvSpPr>
          <p:cNvPr id="40986" name="TextBox 24"/>
          <p:cNvSpPr txBox="1">
            <a:spLocks noChangeArrowheads="1"/>
          </p:cNvSpPr>
          <p:nvPr/>
        </p:nvSpPr>
        <p:spPr bwMode="auto">
          <a:xfrm>
            <a:off x="85725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Interactive Shopping Bags</a:t>
            </a:r>
          </a:p>
        </p:txBody>
      </p:sp>
      <p:pic>
        <p:nvPicPr>
          <p:cNvPr id="40987" name="sidebar image" descr="sidebar image"/>
          <p:cNvPicPr>
            <a:picLocks noChangeAspect="1"/>
          </p:cNvPicPr>
          <p:nvPr/>
        </p:nvPicPr>
        <p:blipFill>
          <a:blip r:embed="rId11" cstate="print"/>
          <a:srcRect/>
          <a:stretch>
            <a:fillRect/>
          </a:stretch>
        </p:blipFill>
        <p:spPr bwMode="auto">
          <a:xfrm>
            <a:off x="3600450" y="2838450"/>
            <a:ext cx="2181225" cy="1752600"/>
          </a:xfrm>
          <a:prstGeom prst="rect">
            <a:avLst/>
          </a:prstGeom>
          <a:noFill/>
          <a:ln w="9525">
            <a:noFill/>
            <a:miter lim="800000"/>
            <a:headEnd/>
            <a:tailEnd/>
          </a:ln>
        </p:spPr>
      </p:pic>
      <p:pic>
        <p:nvPicPr>
          <p:cNvPr id="40988" name="Image" descr="Image">
            <a:hlinkClick r:id="rId14" tooltip="Go to Internet Martini Bars"/>
          </p:cNvPr>
          <p:cNvPicPr>
            <a:picLocks noChangeAspect="1"/>
          </p:cNvPicPr>
          <p:nvPr/>
        </p:nvPicPr>
        <p:blipFill>
          <a:blip r:embed="rId15" cstate="print"/>
          <a:srcRect/>
          <a:stretch>
            <a:fillRect/>
          </a:stretch>
        </p:blipFill>
        <p:spPr bwMode="auto">
          <a:xfrm>
            <a:off x="3633788" y="2857500"/>
            <a:ext cx="2114550" cy="1714500"/>
          </a:xfrm>
          <a:prstGeom prst="rect">
            <a:avLst/>
          </a:prstGeom>
          <a:noFill/>
          <a:ln w="9525">
            <a:noFill/>
            <a:miter lim="800000"/>
            <a:headEnd/>
            <a:tailEnd/>
          </a:ln>
        </p:spPr>
      </p:pic>
      <p:sp>
        <p:nvSpPr>
          <p:cNvPr id="40989" name="TextBox 27"/>
          <p:cNvSpPr txBox="1">
            <a:spLocks noChangeArrowheads="1"/>
          </p:cNvSpPr>
          <p:nvPr/>
        </p:nvSpPr>
        <p:spPr bwMode="auto">
          <a:xfrm>
            <a:off x="514350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7.2</a:t>
            </a:r>
          </a:p>
        </p:txBody>
      </p:sp>
      <p:sp>
        <p:nvSpPr>
          <p:cNvPr id="40990" name="TextBox 28"/>
          <p:cNvSpPr txBox="1">
            <a:spLocks noChangeArrowheads="1"/>
          </p:cNvSpPr>
          <p:nvPr/>
        </p:nvSpPr>
        <p:spPr bwMode="auto">
          <a:xfrm>
            <a:off x="352425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76874</a:t>
            </a:r>
          </a:p>
        </p:txBody>
      </p:sp>
      <p:sp>
        <p:nvSpPr>
          <p:cNvPr id="40991" name="TextBox 29"/>
          <p:cNvSpPr txBox="1">
            <a:spLocks noChangeArrowheads="1"/>
          </p:cNvSpPr>
          <p:nvPr/>
        </p:nvSpPr>
        <p:spPr bwMode="auto">
          <a:xfrm>
            <a:off x="361950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Internet Martini Bars</a:t>
            </a:r>
          </a:p>
        </p:txBody>
      </p:sp>
      <p:pic>
        <p:nvPicPr>
          <p:cNvPr id="40992" name="sidebar image" descr="sidebar image"/>
          <p:cNvPicPr>
            <a:picLocks noChangeAspect="1"/>
          </p:cNvPicPr>
          <p:nvPr/>
        </p:nvPicPr>
        <p:blipFill>
          <a:blip r:embed="rId11" cstate="print"/>
          <a:srcRect/>
          <a:stretch>
            <a:fillRect/>
          </a:stretch>
        </p:blipFill>
        <p:spPr bwMode="auto">
          <a:xfrm>
            <a:off x="6362700" y="2838450"/>
            <a:ext cx="2181225" cy="1752600"/>
          </a:xfrm>
          <a:prstGeom prst="rect">
            <a:avLst/>
          </a:prstGeom>
          <a:noFill/>
          <a:ln w="9525">
            <a:noFill/>
            <a:miter lim="800000"/>
            <a:headEnd/>
            <a:tailEnd/>
          </a:ln>
        </p:spPr>
      </p:pic>
      <p:pic>
        <p:nvPicPr>
          <p:cNvPr id="40993" name="Image" descr="Image">
            <a:hlinkClick r:id="rId16" tooltip="Go to Stress-Relief Stores"/>
          </p:cNvPr>
          <p:cNvPicPr>
            <a:picLocks noChangeAspect="1"/>
          </p:cNvPicPr>
          <p:nvPr/>
        </p:nvPicPr>
        <p:blipFill>
          <a:blip r:embed="rId17" cstate="print"/>
          <a:srcRect/>
          <a:stretch>
            <a:fillRect/>
          </a:stretch>
        </p:blipFill>
        <p:spPr bwMode="auto">
          <a:xfrm>
            <a:off x="6396038" y="2857500"/>
            <a:ext cx="2114550" cy="1714500"/>
          </a:xfrm>
          <a:prstGeom prst="rect">
            <a:avLst/>
          </a:prstGeom>
          <a:noFill/>
          <a:ln w="9525">
            <a:noFill/>
            <a:miter lim="800000"/>
            <a:headEnd/>
            <a:tailEnd/>
          </a:ln>
        </p:spPr>
      </p:pic>
      <p:sp>
        <p:nvSpPr>
          <p:cNvPr id="40994" name="TextBox 32"/>
          <p:cNvSpPr txBox="1">
            <a:spLocks noChangeArrowheads="1"/>
          </p:cNvSpPr>
          <p:nvPr/>
        </p:nvSpPr>
        <p:spPr bwMode="auto">
          <a:xfrm>
            <a:off x="790575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6.5</a:t>
            </a:r>
          </a:p>
        </p:txBody>
      </p:sp>
      <p:sp>
        <p:nvSpPr>
          <p:cNvPr id="40995" name="TextBox 33"/>
          <p:cNvSpPr txBox="1">
            <a:spLocks noChangeArrowheads="1"/>
          </p:cNvSpPr>
          <p:nvPr/>
        </p:nvSpPr>
        <p:spPr bwMode="auto">
          <a:xfrm>
            <a:off x="628650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81359</a:t>
            </a:r>
          </a:p>
        </p:txBody>
      </p:sp>
      <p:sp>
        <p:nvSpPr>
          <p:cNvPr id="40996" name="TextBox 34"/>
          <p:cNvSpPr txBox="1">
            <a:spLocks noChangeArrowheads="1"/>
          </p:cNvSpPr>
          <p:nvPr/>
        </p:nvSpPr>
        <p:spPr bwMode="auto">
          <a:xfrm>
            <a:off x="638175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Stress-Relief Stores</a:t>
            </a:r>
          </a:p>
        </p:txBody>
      </p:sp>
      <p:pic>
        <p:nvPicPr>
          <p:cNvPr id="40997" name="sidebar image" descr="sidebar image"/>
          <p:cNvPicPr>
            <a:picLocks noChangeAspect="1"/>
          </p:cNvPicPr>
          <p:nvPr/>
        </p:nvPicPr>
        <p:blipFill>
          <a:blip r:embed="rId18" cstate="print"/>
          <a:srcRect/>
          <a:stretch>
            <a:fillRect/>
          </a:stretch>
        </p:blipFill>
        <p:spPr bwMode="auto">
          <a:xfrm>
            <a:off x="1076325" y="5076825"/>
            <a:ext cx="1323975" cy="1133475"/>
          </a:xfrm>
          <a:prstGeom prst="rect">
            <a:avLst/>
          </a:prstGeom>
          <a:noFill/>
          <a:ln w="9525">
            <a:noFill/>
            <a:miter lim="800000"/>
            <a:headEnd/>
            <a:tailEnd/>
          </a:ln>
        </p:spPr>
      </p:pic>
      <p:pic>
        <p:nvPicPr>
          <p:cNvPr id="40998" name="Image" descr="Image">
            <a:hlinkClick r:id="rId19" tooltip="Go to Interactive Merchandising"/>
          </p:cNvPr>
          <p:cNvPicPr>
            <a:picLocks noChangeAspect="1"/>
          </p:cNvPicPr>
          <p:nvPr/>
        </p:nvPicPr>
        <p:blipFill>
          <a:blip r:embed="rId20" cstate="print"/>
          <a:srcRect/>
          <a:stretch>
            <a:fillRect/>
          </a:stretch>
        </p:blipFill>
        <p:spPr bwMode="auto">
          <a:xfrm>
            <a:off x="1095375" y="5119688"/>
            <a:ext cx="1285875" cy="1047750"/>
          </a:xfrm>
          <a:prstGeom prst="rect">
            <a:avLst/>
          </a:prstGeom>
          <a:noFill/>
          <a:ln w="9525">
            <a:noFill/>
            <a:miter lim="800000"/>
            <a:headEnd/>
            <a:tailEnd/>
          </a:ln>
        </p:spPr>
      </p:pic>
      <p:sp>
        <p:nvSpPr>
          <p:cNvPr id="40999" name="TextBox 37"/>
          <p:cNvSpPr txBox="1">
            <a:spLocks noChangeArrowheads="1"/>
          </p:cNvSpPr>
          <p:nvPr/>
        </p:nvSpPr>
        <p:spPr bwMode="auto">
          <a:xfrm>
            <a:off x="171450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6.1</a:t>
            </a:r>
          </a:p>
        </p:txBody>
      </p:sp>
      <p:sp>
        <p:nvSpPr>
          <p:cNvPr id="41000" name="TextBox 38"/>
          <p:cNvSpPr txBox="1">
            <a:spLocks noChangeArrowheads="1"/>
          </p:cNvSpPr>
          <p:nvPr/>
        </p:nvSpPr>
        <p:spPr bwMode="auto">
          <a:xfrm>
            <a:off x="100012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82200</a:t>
            </a:r>
          </a:p>
        </p:txBody>
      </p:sp>
      <p:sp>
        <p:nvSpPr>
          <p:cNvPr id="41001" name="TextBox 39"/>
          <p:cNvSpPr txBox="1">
            <a:spLocks noChangeArrowheads="1"/>
          </p:cNvSpPr>
          <p:nvPr/>
        </p:nvSpPr>
        <p:spPr bwMode="auto">
          <a:xfrm>
            <a:off x="109537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Interactive Merchandising</a:t>
            </a:r>
          </a:p>
        </p:txBody>
      </p:sp>
      <p:pic>
        <p:nvPicPr>
          <p:cNvPr id="41002" name="sidebar image" descr="sidebar image"/>
          <p:cNvPicPr>
            <a:picLocks noChangeAspect="1"/>
          </p:cNvPicPr>
          <p:nvPr/>
        </p:nvPicPr>
        <p:blipFill>
          <a:blip r:embed="rId18" cstate="print"/>
          <a:srcRect/>
          <a:stretch>
            <a:fillRect/>
          </a:stretch>
        </p:blipFill>
        <p:spPr bwMode="auto">
          <a:xfrm>
            <a:off x="2552700" y="5076825"/>
            <a:ext cx="1323975" cy="1133475"/>
          </a:xfrm>
          <a:prstGeom prst="rect">
            <a:avLst/>
          </a:prstGeom>
          <a:noFill/>
          <a:ln w="9525">
            <a:noFill/>
            <a:miter lim="800000"/>
            <a:headEnd/>
            <a:tailEnd/>
          </a:ln>
        </p:spPr>
      </p:pic>
      <p:pic>
        <p:nvPicPr>
          <p:cNvPr id="41003" name="Image" descr="Image">
            <a:hlinkClick r:id="rId21" tooltip="Go to Social Media Shopping"/>
          </p:cNvPr>
          <p:cNvPicPr>
            <a:picLocks noChangeAspect="1"/>
          </p:cNvPicPr>
          <p:nvPr/>
        </p:nvPicPr>
        <p:blipFill>
          <a:blip r:embed="rId22" cstate="print"/>
          <a:srcRect/>
          <a:stretch>
            <a:fillRect/>
          </a:stretch>
        </p:blipFill>
        <p:spPr bwMode="auto">
          <a:xfrm>
            <a:off x="2571750" y="5119688"/>
            <a:ext cx="1285875" cy="1047750"/>
          </a:xfrm>
          <a:prstGeom prst="rect">
            <a:avLst/>
          </a:prstGeom>
          <a:noFill/>
          <a:ln w="9525">
            <a:noFill/>
            <a:miter lim="800000"/>
            <a:headEnd/>
            <a:tailEnd/>
          </a:ln>
        </p:spPr>
      </p:pic>
      <p:sp>
        <p:nvSpPr>
          <p:cNvPr id="41004" name="TextBox 42"/>
          <p:cNvSpPr txBox="1">
            <a:spLocks noChangeArrowheads="1"/>
          </p:cNvSpPr>
          <p:nvPr/>
        </p:nvSpPr>
        <p:spPr bwMode="auto">
          <a:xfrm>
            <a:off x="3190875"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5.8</a:t>
            </a:r>
          </a:p>
        </p:txBody>
      </p:sp>
      <p:sp>
        <p:nvSpPr>
          <p:cNvPr id="41005" name="TextBox 43"/>
          <p:cNvSpPr txBox="1">
            <a:spLocks noChangeArrowheads="1"/>
          </p:cNvSpPr>
          <p:nvPr/>
        </p:nvSpPr>
        <p:spPr bwMode="auto">
          <a:xfrm>
            <a:off x="2476500"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82888</a:t>
            </a:r>
          </a:p>
        </p:txBody>
      </p:sp>
      <p:sp>
        <p:nvSpPr>
          <p:cNvPr id="41006" name="TextBox 44"/>
          <p:cNvSpPr txBox="1">
            <a:spLocks noChangeArrowheads="1"/>
          </p:cNvSpPr>
          <p:nvPr/>
        </p:nvSpPr>
        <p:spPr bwMode="auto">
          <a:xfrm>
            <a:off x="2571750"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Social Media Shopping</a:t>
            </a:r>
          </a:p>
        </p:txBody>
      </p:sp>
      <p:pic>
        <p:nvPicPr>
          <p:cNvPr id="41007" name="sidebar image" descr="sidebar image"/>
          <p:cNvPicPr>
            <a:picLocks noChangeAspect="1"/>
          </p:cNvPicPr>
          <p:nvPr/>
        </p:nvPicPr>
        <p:blipFill>
          <a:blip r:embed="rId18" cstate="print"/>
          <a:srcRect/>
          <a:stretch>
            <a:fillRect/>
          </a:stretch>
        </p:blipFill>
        <p:spPr bwMode="auto">
          <a:xfrm>
            <a:off x="4029075" y="5076825"/>
            <a:ext cx="1323975" cy="1133475"/>
          </a:xfrm>
          <a:prstGeom prst="rect">
            <a:avLst/>
          </a:prstGeom>
          <a:noFill/>
          <a:ln w="9525">
            <a:noFill/>
            <a:miter lim="800000"/>
            <a:headEnd/>
            <a:tailEnd/>
          </a:ln>
        </p:spPr>
      </p:pic>
      <p:pic>
        <p:nvPicPr>
          <p:cNvPr id="41008" name="Image" descr="Image">
            <a:hlinkClick r:id="rId23" tooltip="Go to iPad Menus"/>
          </p:cNvPr>
          <p:cNvPicPr>
            <a:picLocks noChangeAspect="1"/>
          </p:cNvPicPr>
          <p:nvPr/>
        </p:nvPicPr>
        <p:blipFill>
          <a:blip r:embed="rId24" cstate="print"/>
          <a:srcRect/>
          <a:stretch>
            <a:fillRect/>
          </a:stretch>
        </p:blipFill>
        <p:spPr bwMode="auto">
          <a:xfrm>
            <a:off x="4048125" y="5119688"/>
            <a:ext cx="1285875" cy="1047750"/>
          </a:xfrm>
          <a:prstGeom prst="rect">
            <a:avLst/>
          </a:prstGeom>
          <a:noFill/>
          <a:ln w="9525">
            <a:noFill/>
            <a:miter lim="800000"/>
            <a:headEnd/>
            <a:tailEnd/>
          </a:ln>
        </p:spPr>
      </p:pic>
      <p:sp>
        <p:nvSpPr>
          <p:cNvPr id="41009" name="TextBox 47"/>
          <p:cNvSpPr txBox="1">
            <a:spLocks noChangeArrowheads="1"/>
          </p:cNvSpPr>
          <p:nvPr/>
        </p:nvSpPr>
        <p:spPr bwMode="auto">
          <a:xfrm>
            <a:off x="466725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5.4</a:t>
            </a:r>
          </a:p>
        </p:txBody>
      </p:sp>
      <p:sp>
        <p:nvSpPr>
          <p:cNvPr id="41010" name="TextBox 48"/>
          <p:cNvSpPr txBox="1">
            <a:spLocks noChangeArrowheads="1"/>
          </p:cNvSpPr>
          <p:nvPr/>
        </p:nvSpPr>
        <p:spPr bwMode="auto">
          <a:xfrm>
            <a:off x="395287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82355</a:t>
            </a:r>
          </a:p>
        </p:txBody>
      </p:sp>
      <p:sp>
        <p:nvSpPr>
          <p:cNvPr id="41011" name="TextBox 49"/>
          <p:cNvSpPr txBox="1">
            <a:spLocks noChangeArrowheads="1"/>
          </p:cNvSpPr>
          <p:nvPr/>
        </p:nvSpPr>
        <p:spPr bwMode="auto">
          <a:xfrm>
            <a:off x="404812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iPad Menus</a:t>
            </a:r>
          </a:p>
        </p:txBody>
      </p:sp>
      <p:pic>
        <p:nvPicPr>
          <p:cNvPr id="41012" name="sidebar image" descr="sidebar image"/>
          <p:cNvPicPr>
            <a:picLocks noChangeAspect="1"/>
          </p:cNvPicPr>
          <p:nvPr/>
        </p:nvPicPr>
        <p:blipFill>
          <a:blip r:embed="rId18" cstate="print"/>
          <a:srcRect/>
          <a:stretch>
            <a:fillRect/>
          </a:stretch>
        </p:blipFill>
        <p:spPr bwMode="auto">
          <a:xfrm>
            <a:off x="5505450" y="5076825"/>
            <a:ext cx="1323975" cy="1133475"/>
          </a:xfrm>
          <a:prstGeom prst="rect">
            <a:avLst/>
          </a:prstGeom>
          <a:noFill/>
          <a:ln w="9525">
            <a:noFill/>
            <a:miter lim="800000"/>
            <a:headEnd/>
            <a:tailEnd/>
          </a:ln>
        </p:spPr>
      </p:pic>
      <p:pic>
        <p:nvPicPr>
          <p:cNvPr id="41013" name="Image" descr="Image">
            <a:hlinkClick r:id="rId25" tooltip="Go to Dinosaur-Themed Malls"/>
          </p:cNvPr>
          <p:cNvPicPr>
            <a:picLocks noChangeAspect="1"/>
          </p:cNvPicPr>
          <p:nvPr/>
        </p:nvPicPr>
        <p:blipFill>
          <a:blip r:embed="rId26" cstate="print"/>
          <a:srcRect/>
          <a:stretch>
            <a:fillRect/>
          </a:stretch>
        </p:blipFill>
        <p:spPr bwMode="auto">
          <a:xfrm>
            <a:off x="5524500" y="5119688"/>
            <a:ext cx="1285875" cy="1047750"/>
          </a:xfrm>
          <a:prstGeom prst="rect">
            <a:avLst/>
          </a:prstGeom>
          <a:noFill/>
          <a:ln w="9525">
            <a:noFill/>
            <a:miter lim="800000"/>
            <a:headEnd/>
            <a:tailEnd/>
          </a:ln>
        </p:spPr>
      </p:pic>
      <p:sp>
        <p:nvSpPr>
          <p:cNvPr id="41014" name="TextBox 52"/>
          <p:cNvSpPr txBox="1">
            <a:spLocks noChangeArrowheads="1"/>
          </p:cNvSpPr>
          <p:nvPr/>
        </p:nvSpPr>
        <p:spPr bwMode="auto">
          <a:xfrm>
            <a:off x="6143625"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4.3</a:t>
            </a:r>
          </a:p>
        </p:txBody>
      </p:sp>
      <p:sp>
        <p:nvSpPr>
          <p:cNvPr id="41015" name="TextBox 53"/>
          <p:cNvSpPr txBox="1">
            <a:spLocks noChangeArrowheads="1"/>
          </p:cNvSpPr>
          <p:nvPr/>
        </p:nvSpPr>
        <p:spPr bwMode="auto">
          <a:xfrm>
            <a:off x="5429250"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82764</a:t>
            </a:r>
          </a:p>
        </p:txBody>
      </p:sp>
      <p:sp>
        <p:nvSpPr>
          <p:cNvPr id="41016" name="TextBox 54"/>
          <p:cNvSpPr txBox="1">
            <a:spLocks noChangeArrowheads="1"/>
          </p:cNvSpPr>
          <p:nvPr/>
        </p:nvSpPr>
        <p:spPr bwMode="auto">
          <a:xfrm>
            <a:off x="5524500"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Dinosaur-Themed Malls</a:t>
            </a:r>
          </a:p>
        </p:txBody>
      </p:sp>
      <p:pic>
        <p:nvPicPr>
          <p:cNvPr id="41017" name="sidebar image" descr="sidebar image"/>
          <p:cNvPicPr>
            <a:picLocks noChangeAspect="1"/>
          </p:cNvPicPr>
          <p:nvPr/>
        </p:nvPicPr>
        <p:blipFill>
          <a:blip r:embed="rId18" cstate="print"/>
          <a:srcRect/>
          <a:stretch>
            <a:fillRect/>
          </a:stretch>
        </p:blipFill>
        <p:spPr bwMode="auto">
          <a:xfrm>
            <a:off x="6981825" y="5076825"/>
            <a:ext cx="1323975" cy="1133475"/>
          </a:xfrm>
          <a:prstGeom prst="rect">
            <a:avLst/>
          </a:prstGeom>
          <a:noFill/>
          <a:ln w="9525">
            <a:noFill/>
            <a:miter lim="800000"/>
            <a:headEnd/>
            <a:tailEnd/>
          </a:ln>
        </p:spPr>
      </p:pic>
      <p:pic>
        <p:nvPicPr>
          <p:cNvPr id="41018" name="Image" descr="Image">
            <a:hlinkClick r:id="rId27" tooltip="Go to Plug-In Auto Dealerships"/>
          </p:cNvPr>
          <p:cNvPicPr>
            <a:picLocks noChangeAspect="1"/>
          </p:cNvPicPr>
          <p:nvPr/>
        </p:nvPicPr>
        <p:blipFill>
          <a:blip r:embed="rId28" cstate="print"/>
          <a:srcRect/>
          <a:stretch>
            <a:fillRect/>
          </a:stretch>
        </p:blipFill>
        <p:spPr bwMode="auto">
          <a:xfrm>
            <a:off x="7000875" y="5119688"/>
            <a:ext cx="1285875" cy="1047750"/>
          </a:xfrm>
          <a:prstGeom prst="rect">
            <a:avLst/>
          </a:prstGeom>
          <a:noFill/>
          <a:ln w="9525">
            <a:noFill/>
            <a:miter lim="800000"/>
            <a:headEnd/>
            <a:tailEnd/>
          </a:ln>
        </p:spPr>
      </p:pic>
      <p:sp>
        <p:nvSpPr>
          <p:cNvPr id="41019" name="TextBox 57"/>
          <p:cNvSpPr txBox="1">
            <a:spLocks noChangeArrowheads="1"/>
          </p:cNvSpPr>
          <p:nvPr/>
        </p:nvSpPr>
        <p:spPr bwMode="auto">
          <a:xfrm>
            <a:off x="762000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4.3</a:t>
            </a:r>
          </a:p>
        </p:txBody>
      </p:sp>
      <p:sp>
        <p:nvSpPr>
          <p:cNvPr id="41020" name="TextBox 58"/>
          <p:cNvSpPr txBox="1">
            <a:spLocks noChangeArrowheads="1"/>
          </p:cNvSpPr>
          <p:nvPr/>
        </p:nvSpPr>
        <p:spPr bwMode="auto">
          <a:xfrm>
            <a:off x="690562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80891</a:t>
            </a:r>
          </a:p>
        </p:txBody>
      </p:sp>
      <p:sp>
        <p:nvSpPr>
          <p:cNvPr id="41021" name="TextBox 59"/>
          <p:cNvSpPr txBox="1">
            <a:spLocks noChangeArrowheads="1"/>
          </p:cNvSpPr>
          <p:nvPr/>
        </p:nvSpPr>
        <p:spPr bwMode="auto">
          <a:xfrm>
            <a:off x="700087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Plug-In Auto Dealerships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header image" descr="header image"/>
          <p:cNvPicPr>
            <a:picLocks noChangeAspect="1"/>
          </p:cNvPicPr>
          <p:nvPr/>
        </p:nvPicPr>
        <p:blipFill>
          <a:blip r:embed="rId2" cstate="print"/>
          <a:srcRect/>
          <a:stretch>
            <a:fillRect/>
          </a:stretch>
        </p:blipFill>
        <p:spPr bwMode="auto">
          <a:xfrm>
            <a:off x="0" y="0"/>
            <a:ext cx="9144000" cy="1304925"/>
          </a:xfrm>
          <a:prstGeom prst="rect">
            <a:avLst/>
          </a:prstGeom>
          <a:noFill/>
          <a:ln w="9525">
            <a:noFill/>
            <a:miter lim="800000"/>
            <a:headEnd/>
            <a:tailEnd/>
          </a:ln>
        </p:spPr>
      </p:pic>
      <p:pic>
        <p:nvPicPr>
          <p:cNvPr id="2" name="TH Pro logo" descr="TH Pro logo"/>
          <p:cNvPicPr>
            <a:picLocks noChangeAspect="1"/>
          </p:cNvPicPr>
          <p:nvPr/>
        </p:nvPicPr>
        <p:blipFill>
          <a:blip r:embed="rId3" cstate="print"/>
          <a:stretch>
            <a:fillRect/>
          </a:stretch>
        </p:blipFill>
        <p:spPr>
          <a:xfrm>
            <a:off x="6762750" y="142875"/>
            <a:ext cx="2305050" cy="476250"/>
          </a:xfrm>
          <a:prstGeom prst="rect">
            <a:avLst/>
          </a:prstGeom>
          <a:effectLst>
            <a:outerShdw blurRad="57150" dist="95250" dir="2700000" algn="br" rotWithShape="0">
              <a:srgbClr val="000000">
                <a:alpha val="50000"/>
              </a:srgbClr>
            </a:outerShdw>
          </a:effectLst>
        </p:spPr>
      </p:pic>
      <p:sp>
        <p:nvSpPr>
          <p:cNvPr id="41988" name="TextBox 2">
            <a:hlinkClick r:id="rId4"/>
          </p:cNvPr>
          <p:cNvSpPr txBox="1">
            <a:spLocks noChangeArrowheads="1"/>
          </p:cNvSpPr>
          <p:nvPr/>
        </p:nvSpPr>
        <p:spPr bwMode="auto">
          <a:xfrm>
            <a:off x="0" y="6600825"/>
            <a:ext cx="9144000" cy="238125"/>
          </a:xfrm>
          <a:prstGeom prst="rect">
            <a:avLst/>
          </a:prstGeom>
          <a:noFill/>
          <a:ln w="9525">
            <a:noFill/>
            <a:miter lim="800000"/>
            <a:headEnd/>
            <a:tailEnd/>
          </a:ln>
        </p:spPr>
        <p:txBody>
          <a:bodyPr>
            <a:spAutoFit/>
          </a:bodyPr>
          <a:lstStyle/>
          <a:p>
            <a:pPr algn="r">
              <a:lnSpc>
                <a:spcPct val="100000"/>
              </a:lnSpc>
            </a:pPr>
            <a:r>
              <a:rPr lang="en-US" altLang="ko-KR" sz="1200">
                <a:solidFill>
                  <a:srgbClr val="000000"/>
                </a:solidFill>
                <a:ea typeface="굴림" charset="-127"/>
              </a:rPr>
              <a:t>http://www.trendhunter.com/id/88731                                                               Copyright © TrendHunter.com. All Rights Reserved</a:t>
            </a:r>
          </a:p>
        </p:txBody>
      </p:sp>
      <p:sp>
        <p:nvSpPr>
          <p:cNvPr id="41989" name="TextBox 3"/>
          <p:cNvSpPr txBox="1">
            <a:spLocks noChangeArrowheads="1"/>
          </p:cNvSpPr>
          <p:nvPr/>
        </p:nvSpPr>
        <p:spPr bwMode="auto">
          <a:xfrm>
            <a:off x="285750" y="142875"/>
            <a:ext cx="6667500" cy="571500"/>
          </a:xfrm>
          <a:prstGeom prst="rect">
            <a:avLst/>
          </a:prstGeom>
          <a:noFill/>
          <a:ln w="9525">
            <a:noFill/>
            <a:miter lim="800000"/>
            <a:headEnd/>
            <a:tailEnd/>
          </a:ln>
        </p:spPr>
        <p:txBody>
          <a:bodyPr>
            <a:spAutoFit/>
          </a:bodyPr>
          <a:lstStyle/>
          <a:p>
            <a:pPr>
              <a:lnSpc>
                <a:spcPct val="100000"/>
              </a:lnSpc>
            </a:pPr>
            <a:r>
              <a:rPr lang="en-US" altLang="ko-KR" sz="3000" b="1">
                <a:solidFill>
                  <a:srgbClr val="FFFFFF"/>
                </a:solidFill>
                <a:latin typeface="Calibri" pitchFamily="34" charset="0"/>
                <a:ea typeface="굴림" charset="-127"/>
              </a:rPr>
              <a:t>Charitable Deviance</a:t>
            </a:r>
          </a:p>
        </p:txBody>
      </p:sp>
      <p:sp>
        <p:nvSpPr>
          <p:cNvPr id="41990" name="TextBox 4"/>
          <p:cNvSpPr txBox="1">
            <a:spLocks noChangeArrowheads="1"/>
          </p:cNvSpPr>
          <p:nvPr/>
        </p:nvSpPr>
        <p:spPr bwMode="auto">
          <a:xfrm>
            <a:off x="285750" y="638175"/>
            <a:ext cx="6667500" cy="171450"/>
          </a:xfrm>
          <a:prstGeom prst="rect">
            <a:avLst/>
          </a:prstGeom>
          <a:noFill/>
          <a:ln w="9525">
            <a:noFill/>
            <a:miter lim="800000"/>
            <a:headEnd/>
            <a:tailEnd/>
          </a:ln>
        </p:spPr>
        <p:txBody>
          <a:bodyPr>
            <a:spAutoFit/>
          </a:bodyPr>
          <a:lstStyle/>
          <a:p>
            <a:pPr>
              <a:lnSpc>
                <a:spcPct val="100000"/>
              </a:lnSpc>
            </a:pPr>
            <a:r>
              <a:rPr lang="en-US" altLang="ko-KR" sz="1800">
                <a:solidFill>
                  <a:srgbClr val="FF0000"/>
                </a:solidFill>
                <a:ea typeface="굴림" charset="-127"/>
              </a:rPr>
              <a:t>Social campaigns place heavier emphasis on attention-grabbing methods</a:t>
            </a:r>
          </a:p>
        </p:txBody>
      </p:sp>
      <p:pic>
        <p:nvPicPr>
          <p:cNvPr id="41991" name="sidebar image" descr="sidebar image"/>
          <p:cNvPicPr>
            <a:picLocks noChangeAspect="1"/>
          </p:cNvPicPr>
          <p:nvPr/>
        </p:nvPicPr>
        <p:blipFill>
          <a:blip r:embed="rId5" cstate="print"/>
          <a:srcRect/>
          <a:stretch>
            <a:fillRect/>
          </a:stretch>
        </p:blipFill>
        <p:spPr bwMode="auto">
          <a:xfrm>
            <a:off x="7143750" y="1428750"/>
            <a:ext cx="1857375" cy="952500"/>
          </a:xfrm>
          <a:prstGeom prst="rect">
            <a:avLst/>
          </a:prstGeom>
          <a:noFill/>
          <a:ln w="9525">
            <a:noFill/>
            <a:miter lim="800000"/>
            <a:headEnd/>
            <a:tailEnd/>
          </a:ln>
        </p:spPr>
      </p:pic>
      <p:pic>
        <p:nvPicPr>
          <p:cNvPr id="41992" name="sidebar image" descr="sidebar image"/>
          <p:cNvPicPr>
            <a:picLocks noChangeAspect="1"/>
          </p:cNvPicPr>
          <p:nvPr/>
        </p:nvPicPr>
        <p:blipFill>
          <a:blip r:embed="rId6" cstate="print"/>
          <a:srcRect/>
          <a:stretch>
            <a:fillRect/>
          </a:stretch>
        </p:blipFill>
        <p:spPr bwMode="auto">
          <a:xfrm>
            <a:off x="7162800" y="1447800"/>
            <a:ext cx="1819275" cy="914400"/>
          </a:xfrm>
          <a:prstGeom prst="rect">
            <a:avLst/>
          </a:prstGeom>
          <a:noFill/>
          <a:ln w="9525">
            <a:noFill/>
            <a:miter lim="800000"/>
            <a:headEnd/>
            <a:tailEnd/>
          </a:ln>
        </p:spPr>
      </p:pic>
      <p:pic>
        <p:nvPicPr>
          <p:cNvPr id="41993" name="sidebar image" descr="sidebar image"/>
          <p:cNvPicPr>
            <a:picLocks noChangeAspect="1"/>
          </p:cNvPicPr>
          <p:nvPr/>
        </p:nvPicPr>
        <p:blipFill>
          <a:blip r:embed="rId7" cstate="print"/>
          <a:srcRect/>
          <a:stretch>
            <a:fillRect/>
          </a:stretch>
        </p:blipFill>
        <p:spPr bwMode="auto">
          <a:xfrm>
            <a:off x="7191375" y="1476375"/>
            <a:ext cx="1762125" cy="238125"/>
          </a:xfrm>
          <a:prstGeom prst="rect">
            <a:avLst/>
          </a:prstGeom>
          <a:noFill/>
          <a:ln w="9525">
            <a:noFill/>
            <a:miter lim="800000"/>
            <a:headEnd/>
            <a:tailEnd/>
          </a:ln>
        </p:spPr>
      </p:pic>
      <p:pic>
        <p:nvPicPr>
          <p:cNvPr id="41994" name="sidebar image" descr="sidebar image"/>
          <p:cNvPicPr>
            <a:picLocks noChangeAspect="1"/>
          </p:cNvPicPr>
          <p:nvPr/>
        </p:nvPicPr>
        <p:blipFill>
          <a:blip r:embed="rId8" cstate="print"/>
          <a:srcRect/>
          <a:stretch>
            <a:fillRect/>
          </a:stretch>
        </p:blipFill>
        <p:spPr bwMode="auto">
          <a:xfrm>
            <a:off x="7191375" y="1476375"/>
            <a:ext cx="1125538" cy="238125"/>
          </a:xfrm>
          <a:prstGeom prst="rect">
            <a:avLst/>
          </a:prstGeom>
          <a:noFill/>
          <a:ln w="9525">
            <a:noFill/>
            <a:miter lim="800000"/>
            <a:headEnd/>
            <a:tailEnd/>
          </a:ln>
        </p:spPr>
      </p:pic>
      <p:pic>
        <p:nvPicPr>
          <p:cNvPr id="41995" name="sidebar image" descr="sidebar image"/>
          <p:cNvPicPr>
            <a:picLocks noChangeAspect="1"/>
          </p:cNvPicPr>
          <p:nvPr/>
        </p:nvPicPr>
        <p:blipFill>
          <a:blip r:embed="rId9" cstate="print"/>
          <a:srcRect/>
          <a:stretch>
            <a:fillRect/>
          </a:stretch>
        </p:blipFill>
        <p:spPr bwMode="auto">
          <a:xfrm>
            <a:off x="7191375" y="1762125"/>
            <a:ext cx="619125" cy="571500"/>
          </a:xfrm>
          <a:prstGeom prst="rect">
            <a:avLst/>
          </a:prstGeom>
          <a:noFill/>
          <a:ln w="9525">
            <a:noFill/>
            <a:miter lim="800000"/>
            <a:headEnd/>
            <a:tailEnd/>
          </a:ln>
        </p:spPr>
      </p:pic>
      <p:sp>
        <p:nvSpPr>
          <p:cNvPr id="41996" name="TextBox 10"/>
          <p:cNvSpPr txBox="1">
            <a:spLocks noChangeArrowheads="1"/>
          </p:cNvSpPr>
          <p:nvPr/>
        </p:nvSpPr>
        <p:spPr bwMode="auto">
          <a:xfrm>
            <a:off x="7191375" y="1905000"/>
            <a:ext cx="619125" cy="5715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ea typeface="굴림" charset="-127"/>
              </a:rPr>
              <a:t>6.4</a:t>
            </a:r>
          </a:p>
        </p:txBody>
      </p:sp>
      <p:sp>
        <p:nvSpPr>
          <p:cNvPr id="41997" name="TextBox 11"/>
          <p:cNvSpPr txBox="1">
            <a:spLocks noChangeArrowheads="1"/>
          </p:cNvSpPr>
          <p:nvPr/>
        </p:nvSpPr>
        <p:spPr bwMode="auto">
          <a:xfrm>
            <a:off x="7191375" y="1762125"/>
            <a:ext cx="619125" cy="76200"/>
          </a:xfrm>
          <a:prstGeom prst="rect">
            <a:avLst/>
          </a:prstGeom>
          <a:noFill/>
          <a:ln w="9525">
            <a:noFill/>
            <a:miter lim="800000"/>
            <a:headEnd/>
            <a:tailEnd/>
          </a:ln>
        </p:spPr>
        <p:txBody>
          <a:bodyPr>
            <a:spAutoFit/>
          </a:bodyPr>
          <a:lstStyle/>
          <a:p>
            <a:pPr algn="ctr">
              <a:lnSpc>
                <a:spcPct val="100000"/>
              </a:lnSpc>
            </a:pPr>
            <a:r>
              <a:rPr lang="en-US" altLang="ko-KR" sz="800">
                <a:solidFill>
                  <a:srgbClr val="FFFFFF"/>
                </a:solidFill>
                <a:ea typeface="굴림" charset="-127"/>
              </a:rPr>
              <a:t>Score:</a:t>
            </a:r>
          </a:p>
        </p:txBody>
      </p:sp>
      <p:sp>
        <p:nvSpPr>
          <p:cNvPr id="41998" name="TextBox 12"/>
          <p:cNvSpPr txBox="1">
            <a:spLocks noChangeArrowheads="1"/>
          </p:cNvSpPr>
          <p:nvPr/>
        </p:nvSpPr>
        <p:spPr bwMode="auto">
          <a:xfrm>
            <a:off x="7810500" y="171450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This Year and Warm</a:t>
            </a:r>
          </a:p>
        </p:txBody>
      </p:sp>
      <p:sp>
        <p:nvSpPr>
          <p:cNvPr id="41999" name="TextBox 13"/>
          <p:cNvSpPr txBox="1">
            <a:spLocks noChangeArrowheads="1"/>
          </p:cNvSpPr>
          <p:nvPr/>
        </p:nvSpPr>
        <p:spPr bwMode="auto">
          <a:xfrm>
            <a:off x="7810500" y="1857375"/>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Top 8 Examples:</a:t>
            </a:r>
          </a:p>
        </p:txBody>
      </p:sp>
      <p:sp>
        <p:nvSpPr>
          <p:cNvPr id="42000" name="TextBox 14"/>
          <p:cNvSpPr txBox="1">
            <a:spLocks noChangeArrowheads="1"/>
          </p:cNvSpPr>
          <p:nvPr/>
        </p:nvSpPr>
        <p:spPr bwMode="auto">
          <a:xfrm>
            <a:off x="7810500" y="1952625"/>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81,782 Total Clicks</a:t>
            </a:r>
          </a:p>
        </p:txBody>
      </p:sp>
      <p:sp>
        <p:nvSpPr>
          <p:cNvPr id="42001" name="TextBox 15"/>
          <p:cNvSpPr txBox="1">
            <a:spLocks noChangeArrowheads="1"/>
          </p:cNvSpPr>
          <p:nvPr/>
        </p:nvSpPr>
        <p:spPr bwMode="auto">
          <a:xfrm>
            <a:off x="7810500" y="2095500"/>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Date Range:</a:t>
            </a:r>
          </a:p>
        </p:txBody>
      </p:sp>
      <p:sp>
        <p:nvSpPr>
          <p:cNvPr id="42002" name="TextBox 16"/>
          <p:cNvSpPr txBox="1">
            <a:spLocks noChangeArrowheads="1"/>
          </p:cNvSpPr>
          <p:nvPr/>
        </p:nvSpPr>
        <p:spPr bwMode="auto">
          <a:xfrm>
            <a:off x="7810500" y="219075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Jan 10 - Jul 10</a:t>
            </a:r>
          </a:p>
        </p:txBody>
      </p:sp>
      <p:pic>
        <p:nvPicPr>
          <p:cNvPr id="42003" name="sidebar image" descr="sidebar image"/>
          <p:cNvPicPr>
            <a:picLocks noChangeAspect="1"/>
          </p:cNvPicPr>
          <p:nvPr/>
        </p:nvPicPr>
        <p:blipFill>
          <a:blip r:embed="rId10" cstate="print"/>
          <a:srcRect/>
          <a:stretch>
            <a:fillRect/>
          </a:stretch>
        </p:blipFill>
        <p:spPr bwMode="auto">
          <a:xfrm>
            <a:off x="0" y="1304925"/>
            <a:ext cx="381000" cy="5553075"/>
          </a:xfrm>
          <a:prstGeom prst="rect">
            <a:avLst/>
          </a:prstGeom>
          <a:noFill/>
          <a:ln w="9525">
            <a:noFill/>
            <a:miter lim="800000"/>
            <a:headEnd/>
            <a:tailEnd/>
          </a:ln>
        </p:spPr>
      </p:pic>
      <p:sp>
        <p:nvSpPr>
          <p:cNvPr id="42004" name="TextBox 18"/>
          <p:cNvSpPr txBox="1">
            <a:spLocks noChangeArrowheads="1"/>
          </p:cNvSpPr>
          <p:nvPr/>
        </p:nvSpPr>
        <p:spPr bwMode="auto">
          <a:xfrm rot="-5400000">
            <a:off x="-1238250" y="5191125"/>
            <a:ext cx="2857500" cy="4572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latin typeface="Calibri" pitchFamily="34" charset="0"/>
                <a:ea typeface="굴림" charset="-127"/>
              </a:rPr>
              <a:t>Social</a:t>
            </a:r>
          </a:p>
        </p:txBody>
      </p:sp>
      <p:sp>
        <p:nvSpPr>
          <p:cNvPr id="42005" name="TextBox 19"/>
          <p:cNvSpPr txBox="1">
            <a:spLocks noChangeArrowheads="1"/>
          </p:cNvSpPr>
          <p:nvPr/>
        </p:nvSpPr>
        <p:spPr bwMode="auto">
          <a:xfrm>
            <a:off x="476250" y="1428750"/>
            <a:ext cx="6572250" cy="1143000"/>
          </a:xfrm>
          <a:prstGeom prst="rect">
            <a:avLst/>
          </a:prstGeom>
          <a:noFill/>
          <a:ln w="9525">
            <a:noFill/>
            <a:miter lim="800000"/>
            <a:headEnd/>
            <a:tailEnd/>
          </a:ln>
        </p:spPr>
        <p:txBody>
          <a:bodyPr>
            <a:spAutoFit/>
          </a:bodyPr>
          <a:lstStyle/>
          <a:p>
            <a:pPr>
              <a:lnSpc>
                <a:spcPct val="100000"/>
              </a:lnSpc>
            </a:pPr>
            <a:r>
              <a:rPr lang="en-US" altLang="ko-KR" sz="1300">
                <a:solidFill>
                  <a:srgbClr val="000000"/>
                </a:solidFill>
                <a:ea typeface="굴림" charset="-127"/>
              </a:rPr>
              <a:t>Implications - In a society where charities abound, it is becoming harder for the social-minded consumer to choose where to donate his or her money and time. Competition amongst charities and social initiatives has risen steadily, which has provided the impetus for an increase in unique and innovative charitable projects, some even bordering on bizarre.</a:t>
            </a:r>
          </a:p>
        </p:txBody>
      </p:sp>
      <p:pic>
        <p:nvPicPr>
          <p:cNvPr id="42006" name="sidebar image" descr="sidebar image"/>
          <p:cNvPicPr>
            <a:picLocks noChangeAspect="1"/>
          </p:cNvPicPr>
          <p:nvPr/>
        </p:nvPicPr>
        <p:blipFill>
          <a:blip r:embed="rId11" cstate="print"/>
          <a:srcRect/>
          <a:stretch>
            <a:fillRect/>
          </a:stretch>
        </p:blipFill>
        <p:spPr bwMode="auto">
          <a:xfrm>
            <a:off x="838200" y="2838450"/>
            <a:ext cx="2181225" cy="1752600"/>
          </a:xfrm>
          <a:prstGeom prst="rect">
            <a:avLst/>
          </a:prstGeom>
          <a:noFill/>
          <a:ln w="9525">
            <a:noFill/>
            <a:miter lim="800000"/>
            <a:headEnd/>
            <a:tailEnd/>
          </a:ln>
        </p:spPr>
      </p:pic>
      <p:pic>
        <p:nvPicPr>
          <p:cNvPr id="42007" name="Image" descr="Image">
            <a:hlinkClick r:id="rId12" tooltip="Go to Charitable Body Modifications"/>
          </p:cNvPr>
          <p:cNvPicPr>
            <a:picLocks noChangeAspect="1"/>
          </p:cNvPicPr>
          <p:nvPr/>
        </p:nvPicPr>
        <p:blipFill>
          <a:blip r:embed="rId13" cstate="print"/>
          <a:srcRect/>
          <a:stretch>
            <a:fillRect/>
          </a:stretch>
        </p:blipFill>
        <p:spPr bwMode="auto">
          <a:xfrm>
            <a:off x="871538" y="2857500"/>
            <a:ext cx="2114550" cy="1714500"/>
          </a:xfrm>
          <a:prstGeom prst="rect">
            <a:avLst/>
          </a:prstGeom>
          <a:noFill/>
          <a:ln w="9525">
            <a:noFill/>
            <a:miter lim="800000"/>
            <a:headEnd/>
            <a:tailEnd/>
          </a:ln>
        </p:spPr>
      </p:pic>
      <p:sp>
        <p:nvSpPr>
          <p:cNvPr id="42008" name="TextBox 22"/>
          <p:cNvSpPr txBox="1">
            <a:spLocks noChangeArrowheads="1"/>
          </p:cNvSpPr>
          <p:nvPr/>
        </p:nvSpPr>
        <p:spPr bwMode="auto">
          <a:xfrm>
            <a:off x="238125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10.0</a:t>
            </a:r>
          </a:p>
        </p:txBody>
      </p:sp>
      <p:sp>
        <p:nvSpPr>
          <p:cNvPr id="42009" name="TextBox 23"/>
          <p:cNvSpPr txBox="1">
            <a:spLocks noChangeArrowheads="1"/>
          </p:cNvSpPr>
          <p:nvPr/>
        </p:nvSpPr>
        <p:spPr bwMode="auto">
          <a:xfrm>
            <a:off x="76200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80033</a:t>
            </a:r>
          </a:p>
        </p:txBody>
      </p:sp>
      <p:sp>
        <p:nvSpPr>
          <p:cNvPr id="42010" name="TextBox 24"/>
          <p:cNvSpPr txBox="1">
            <a:spLocks noChangeArrowheads="1"/>
          </p:cNvSpPr>
          <p:nvPr/>
        </p:nvSpPr>
        <p:spPr bwMode="auto">
          <a:xfrm>
            <a:off x="85725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Charitable Body Modifications</a:t>
            </a:r>
          </a:p>
        </p:txBody>
      </p:sp>
      <p:pic>
        <p:nvPicPr>
          <p:cNvPr id="42011" name="sidebar image" descr="sidebar image"/>
          <p:cNvPicPr>
            <a:picLocks noChangeAspect="1"/>
          </p:cNvPicPr>
          <p:nvPr/>
        </p:nvPicPr>
        <p:blipFill>
          <a:blip r:embed="rId11" cstate="print"/>
          <a:srcRect/>
          <a:stretch>
            <a:fillRect/>
          </a:stretch>
        </p:blipFill>
        <p:spPr bwMode="auto">
          <a:xfrm>
            <a:off x="3600450" y="2838450"/>
            <a:ext cx="2181225" cy="1752600"/>
          </a:xfrm>
          <a:prstGeom prst="rect">
            <a:avLst/>
          </a:prstGeom>
          <a:noFill/>
          <a:ln w="9525">
            <a:noFill/>
            <a:miter lim="800000"/>
            <a:headEnd/>
            <a:tailEnd/>
          </a:ln>
        </p:spPr>
      </p:pic>
      <p:pic>
        <p:nvPicPr>
          <p:cNvPr id="42012" name="Image" descr="Image">
            <a:hlinkClick r:id="rId14" tooltip="Go to Gruesome Charity Art"/>
          </p:cNvPr>
          <p:cNvPicPr>
            <a:picLocks noChangeAspect="1"/>
          </p:cNvPicPr>
          <p:nvPr/>
        </p:nvPicPr>
        <p:blipFill>
          <a:blip r:embed="rId15" cstate="print"/>
          <a:srcRect/>
          <a:stretch>
            <a:fillRect/>
          </a:stretch>
        </p:blipFill>
        <p:spPr bwMode="auto">
          <a:xfrm>
            <a:off x="3633788" y="2857500"/>
            <a:ext cx="2114550" cy="1714500"/>
          </a:xfrm>
          <a:prstGeom prst="rect">
            <a:avLst/>
          </a:prstGeom>
          <a:noFill/>
          <a:ln w="9525">
            <a:noFill/>
            <a:miter lim="800000"/>
            <a:headEnd/>
            <a:tailEnd/>
          </a:ln>
        </p:spPr>
      </p:pic>
      <p:sp>
        <p:nvSpPr>
          <p:cNvPr id="42013" name="TextBox 27"/>
          <p:cNvSpPr txBox="1">
            <a:spLocks noChangeArrowheads="1"/>
          </p:cNvSpPr>
          <p:nvPr/>
        </p:nvSpPr>
        <p:spPr bwMode="auto">
          <a:xfrm>
            <a:off x="514350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7.7</a:t>
            </a:r>
          </a:p>
        </p:txBody>
      </p:sp>
      <p:sp>
        <p:nvSpPr>
          <p:cNvPr id="42014" name="TextBox 28"/>
          <p:cNvSpPr txBox="1">
            <a:spLocks noChangeArrowheads="1"/>
          </p:cNvSpPr>
          <p:nvPr/>
        </p:nvSpPr>
        <p:spPr bwMode="auto">
          <a:xfrm>
            <a:off x="352425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80296</a:t>
            </a:r>
          </a:p>
        </p:txBody>
      </p:sp>
      <p:sp>
        <p:nvSpPr>
          <p:cNvPr id="42015" name="TextBox 29"/>
          <p:cNvSpPr txBox="1">
            <a:spLocks noChangeArrowheads="1"/>
          </p:cNvSpPr>
          <p:nvPr/>
        </p:nvSpPr>
        <p:spPr bwMode="auto">
          <a:xfrm>
            <a:off x="361950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Gruesome Charity Art</a:t>
            </a:r>
          </a:p>
        </p:txBody>
      </p:sp>
      <p:pic>
        <p:nvPicPr>
          <p:cNvPr id="42016" name="sidebar image" descr="sidebar image"/>
          <p:cNvPicPr>
            <a:picLocks noChangeAspect="1"/>
          </p:cNvPicPr>
          <p:nvPr/>
        </p:nvPicPr>
        <p:blipFill>
          <a:blip r:embed="rId11" cstate="print"/>
          <a:srcRect/>
          <a:stretch>
            <a:fillRect/>
          </a:stretch>
        </p:blipFill>
        <p:spPr bwMode="auto">
          <a:xfrm>
            <a:off x="6362700" y="2838450"/>
            <a:ext cx="2181225" cy="1752600"/>
          </a:xfrm>
          <a:prstGeom prst="rect">
            <a:avLst/>
          </a:prstGeom>
          <a:noFill/>
          <a:ln w="9525">
            <a:noFill/>
            <a:miter lim="800000"/>
            <a:headEnd/>
            <a:tailEnd/>
          </a:ln>
        </p:spPr>
      </p:pic>
      <p:pic>
        <p:nvPicPr>
          <p:cNvPr id="42017" name="Image" descr="Image">
            <a:hlinkClick r:id="rId16" tooltip="Go to Fashionable Charity Tees"/>
          </p:cNvPr>
          <p:cNvPicPr>
            <a:picLocks noChangeAspect="1"/>
          </p:cNvPicPr>
          <p:nvPr/>
        </p:nvPicPr>
        <p:blipFill>
          <a:blip r:embed="rId17" cstate="print"/>
          <a:srcRect/>
          <a:stretch>
            <a:fillRect/>
          </a:stretch>
        </p:blipFill>
        <p:spPr bwMode="auto">
          <a:xfrm>
            <a:off x="6396038" y="2857500"/>
            <a:ext cx="2114550" cy="1714500"/>
          </a:xfrm>
          <a:prstGeom prst="rect">
            <a:avLst/>
          </a:prstGeom>
          <a:noFill/>
          <a:ln w="9525">
            <a:noFill/>
            <a:miter lim="800000"/>
            <a:headEnd/>
            <a:tailEnd/>
          </a:ln>
        </p:spPr>
      </p:pic>
      <p:sp>
        <p:nvSpPr>
          <p:cNvPr id="42018" name="TextBox 32"/>
          <p:cNvSpPr txBox="1">
            <a:spLocks noChangeArrowheads="1"/>
          </p:cNvSpPr>
          <p:nvPr/>
        </p:nvSpPr>
        <p:spPr bwMode="auto">
          <a:xfrm>
            <a:off x="790575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Jun / 6.8</a:t>
            </a:r>
          </a:p>
        </p:txBody>
      </p:sp>
      <p:sp>
        <p:nvSpPr>
          <p:cNvPr id="42019" name="TextBox 33"/>
          <p:cNvSpPr txBox="1">
            <a:spLocks noChangeArrowheads="1"/>
          </p:cNvSpPr>
          <p:nvPr/>
        </p:nvSpPr>
        <p:spPr bwMode="auto">
          <a:xfrm>
            <a:off x="628650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77794</a:t>
            </a:r>
          </a:p>
        </p:txBody>
      </p:sp>
      <p:sp>
        <p:nvSpPr>
          <p:cNvPr id="42020" name="TextBox 34"/>
          <p:cNvSpPr txBox="1">
            <a:spLocks noChangeArrowheads="1"/>
          </p:cNvSpPr>
          <p:nvPr/>
        </p:nvSpPr>
        <p:spPr bwMode="auto">
          <a:xfrm>
            <a:off x="638175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Fashionable Charity Tees</a:t>
            </a:r>
          </a:p>
        </p:txBody>
      </p:sp>
      <p:pic>
        <p:nvPicPr>
          <p:cNvPr id="42021" name="sidebar image" descr="sidebar image"/>
          <p:cNvPicPr>
            <a:picLocks noChangeAspect="1"/>
          </p:cNvPicPr>
          <p:nvPr/>
        </p:nvPicPr>
        <p:blipFill>
          <a:blip r:embed="rId18" cstate="print"/>
          <a:srcRect/>
          <a:stretch>
            <a:fillRect/>
          </a:stretch>
        </p:blipFill>
        <p:spPr bwMode="auto">
          <a:xfrm>
            <a:off x="1076325" y="5076825"/>
            <a:ext cx="1323975" cy="1133475"/>
          </a:xfrm>
          <a:prstGeom prst="rect">
            <a:avLst/>
          </a:prstGeom>
          <a:noFill/>
          <a:ln w="9525">
            <a:noFill/>
            <a:miter lim="800000"/>
            <a:headEnd/>
            <a:tailEnd/>
          </a:ln>
        </p:spPr>
      </p:pic>
      <p:pic>
        <p:nvPicPr>
          <p:cNvPr id="42022" name="Image" descr="Image">
            <a:hlinkClick r:id="rId19" tooltip="Go to Charitable Corsets"/>
          </p:cNvPr>
          <p:cNvPicPr>
            <a:picLocks noChangeAspect="1"/>
          </p:cNvPicPr>
          <p:nvPr/>
        </p:nvPicPr>
        <p:blipFill>
          <a:blip r:embed="rId20" cstate="print"/>
          <a:srcRect/>
          <a:stretch>
            <a:fillRect/>
          </a:stretch>
        </p:blipFill>
        <p:spPr bwMode="auto">
          <a:xfrm>
            <a:off x="1095375" y="5119688"/>
            <a:ext cx="1285875" cy="1047750"/>
          </a:xfrm>
          <a:prstGeom prst="rect">
            <a:avLst/>
          </a:prstGeom>
          <a:noFill/>
          <a:ln w="9525">
            <a:noFill/>
            <a:miter lim="800000"/>
            <a:headEnd/>
            <a:tailEnd/>
          </a:ln>
        </p:spPr>
      </p:pic>
      <p:sp>
        <p:nvSpPr>
          <p:cNvPr id="42023" name="TextBox 37"/>
          <p:cNvSpPr txBox="1">
            <a:spLocks noChangeArrowheads="1"/>
          </p:cNvSpPr>
          <p:nvPr/>
        </p:nvSpPr>
        <p:spPr bwMode="auto">
          <a:xfrm>
            <a:off x="171450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Feb / 6.7</a:t>
            </a:r>
          </a:p>
        </p:txBody>
      </p:sp>
      <p:sp>
        <p:nvSpPr>
          <p:cNvPr id="42024" name="TextBox 38"/>
          <p:cNvSpPr txBox="1">
            <a:spLocks noChangeArrowheads="1"/>
          </p:cNvSpPr>
          <p:nvPr/>
        </p:nvSpPr>
        <p:spPr bwMode="auto">
          <a:xfrm>
            <a:off x="100012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67081</a:t>
            </a:r>
          </a:p>
        </p:txBody>
      </p:sp>
      <p:sp>
        <p:nvSpPr>
          <p:cNvPr id="42025" name="TextBox 39"/>
          <p:cNvSpPr txBox="1">
            <a:spLocks noChangeArrowheads="1"/>
          </p:cNvSpPr>
          <p:nvPr/>
        </p:nvSpPr>
        <p:spPr bwMode="auto">
          <a:xfrm>
            <a:off x="109537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Charitable Corsets</a:t>
            </a:r>
          </a:p>
        </p:txBody>
      </p:sp>
      <p:pic>
        <p:nvPicPr>
          <p:cNvPr id="42026" name="sidebar image" descr="sidebar image"/>
          <p:cNvPicPr>
            <a:picLocks noChangeAspect="1"/>
          </p:cNvPicPr>
          <p:nvPr/>
        </p:nvPicPr>
        <p:blipFill>
          <a:blip r:embed="rId18" cstate="print"/>
          <a:srcRect/>
          <a:stretch>
            <a:fillRect/>
          </a:stretch>
        </p:blipFill>
        <p:spPr bwMode="auto">
          <a:xfrm>
            <a:off x="2552700" y="5076825"/>
            <a:ext cx="1323975" cy="1133475"/>
          </a:xfrm>
          <a:prstGeom prst="rect">
            <a:avLst/>
          </a:prstGeom>
          <a:noFill/>
          <a:ln w="9525">
            <a:noFill/>
            <a:miter lim="800000"/>
            <a:headEnd/>
            <a:tailEnd/>
          </a:ln>
        </p:spPr>
      </p:pic>
      <p:pic>
        <p:nvPicPr>
          <p:cNvPr id="42027" name="Image" descr="Image">
            <a:hlinkClick r:id="rId21" tooltip="Go to Charitable Stripping"/>
          </p:cNvPr>
          <p:cNvPicPr>
            <a:picLocks noChangeAspect="1"/>
          </p:cNvPicPr>
          <p:nvPr/>
        </p:nvPicPr>
        <p:blipFill>
          <a:blip r:embed="rId22" cstate="print"/>
          <a:srcRect/>
          <a:stretch>
            <a:fillRect/>
          </a:stretch>
        </p:blipFill>
        <p:spPr bwMode="auto">
          <a:xfrm>
            <a:off x="2571750" y="5119688"/>
            <a:ext cx="1285875" cy="1047750"/>
          </a:xfrm>
          <a:prstGeom prst="rect">
            <a:avLst/>
          </a:prstGeom>
          <a:noFill/>
          <a:ln w="9525">
            <a:noFill/>
            <a:miter lim="800000"/>
            <a:headEnd/>
            <a:tailEnd/>
          </a:ln>
        </p:spPr>
      </p:pic>
      <p:sp>
        <p:nvSpPr>
          <p:cNvPr id="42028" name="TextBox 42"/>
          <p:cNvSpPr txBox="1">
            <a:spLocks noChangeArrowheads="1"/>
          </p:cNvSpPr>
          <p:nvPr/>
        </p:nvSpPr>
        <p:spPr bwMode="auto">
          <a:xfrm>
            <a:off x="3190875"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Apr / 6.5</a:t>
            </a:r>
          </a:p>
        </p:txBody>
      </p:sp>
      <p:sp>
        <p:nvSpPr>
          <p:cNvPr id="42029" name="TextBox 43"/>
          <p:cNvSpPr txBox="1">
            <a:spLocks noChangeArrowheads="1"/>
          </p:cNvSpPr>
          <p:nvPr/>
        </p:nvSpPr>
        <p:spPr bwMode="auto">
          <a:xfrm>
            <a:off x="2476500"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73893</a:t>
            </a:r>
          </a:p>
        </p:txBody>
      </p:sp>
      <p:sp>
        <p:nvSpPr>
          <p:cNvPr id="42030" name="TextBox 44"/>
          <p:cNvSpPr txBox="1">
            <a:spLocks noChangeArrowheads="1"/>
          </p:cNvSpPr>
          <p:nvPr/>
        </p:nvSpPr>
        <p:spPr bwMode="auto">
          <a:xfrm>
            <a:off x="2571750"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Charitable Stripping</a:t>
            </a:r>
          </a:p>
        </p:txBody>
      </p:sp>
      <p:pic>
        <p:nvPicPr>
          <p:cNvPr id="42031" name="sidebar image" descr="sidebar image"/>
          <p:cNvPicPr>
            <a:picLocks noChangeAspect="1"/>
          </p:cNvPicPr>
          <p:nvPr/>
        </p:nvPicPr>
        <p:blipFill>
          <a:blip r:embed="rId18" cstate="print"/>
          <a:srcRect/>
          <a:stretch>
            <a:fillRect/>
          </a:stretch>
        </p:blipFill>
        <p:spPr bwMode="auto">
          <a:xfrm>
            <a:off x="4029075" y="5076825"/>
            <a:ext cx="1323975" cy="1133475"/>
          </a:xfrm>
          <a:prstGeom prst="rect">
            <a:avLst/>
          </a:prstGeom>
          <a:noFill/>
          <a:ln w="9525">
            <a:noFill/>
            <a:miter lim="800000"/>
            <a:headEnd/>
            <a:tailEnd/>
          </a:ln>
        </p:spPr>
      </p:pic>
      <p:pic>
        <p:nvPicPr>
          <p:cNvPr id="42032" name="Image" descr="Image">
            <a:hlinkClick r:id="rId23" tooltip="Go to Charitable Earthquake Anthems"/>
          </p:cNvPr>
          <p:cNvPicPr>
            <a:picLocks noChangeAspect="1"/>
          </p:cNvPicPr>
          <p:nvPr/>
        </p:nvPicPr>
        <p:blipFill>
          <a:blip r:embed="rId24" cstate="print"/>
          <a:srcRect/>
          <a:stretch>
            <a:fillRect/>
          </a:stretch>
        </p:blipFill>
        <p:spPr bwMode="auto">
          <a:xfrm>
            <a:off x="4048125" y="5119688"/>
            <a:ext cx="1285875" cy="1047750"/>
          </a:xfrm>
          <a:prstGeom prst="rect">
            <a:avLst/>
          </a:prstGeom>
          <a:noFill/>
          <a:ln w="9525">
            <a:noFill/>
            <a:miter lim="800000"/>
            <a:headEnd/>
            <a:tailEnd/>
          </a:ln>
        </p:spPr>
      </p:pic>
      <p:sp>
        <p:nvSpPr>
          <p:cNvPr id="42033" name="TextBox 47"/>
          <p:cNvSpPr txBox="1">
            <a:spLocks noChangeArrowheads="1"/>
          </p:cNvSpPr>
          <p:nvPr/>
        </p:nvSpPr>
        <p:spPr bwMode="auto">
          <a:xfrm>
            <a:off x="466725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Jan / 5.3</a:t>
            </a:r>
          </a:p>
        </p:txBody>
      </p:sp>
      <p:sp>
        <p:nvSpPr>
          <p:cNvPr id="42034" name="TextBox 48"/>
          <p:cNvSpPr txBox="1">
            <a:spLocks noChangeArrowheads="1"/>
          </p:cNvSpPr>
          <p:nvPr/>
        </p:nvSpPr>
        <p:spPr bwMode="auto">
          <a:xfrm>
            <a:off x="395287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65159</a:t>
            </a:r>
          </a:p>
        </p:txBody>
      </p:sp>
      <p:sp>
        <p:nvSpPr>
          <p:cNvPr id="42035" name="TextBox 49"/>
          <p:cNvSpPr txBox="1">
            <a:spLocks noChangeArrowheads="1"/>
          </p:cNvSpPr>
          <p:nvPr/>
        </p:nvSpPr>
        <p:spPr bwMode="auto">
          <a:xfrm>
            <a:off x="404812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Charitable Earthquake Anthems</a:t>
            </a:r>
          </a:p>
        </p:txBody>
      </p:sp>
      <p:pic>
        <p:nvPicPr>
          <p:cNvPr id="42036" name="sidebar image" descr="sidebar image"/>
          <p:cNvPicPr>
            <a:picLocks noChangeAspect="1"/>
          </p:cNvPicPr>
          <p:nvPr/>
        </p:nvPicPr>
        <p:blipFill>
          <a:blip r:embed="rId18" cstate="print"/>
          <a:srcRect/>
          <a:stretch>
            <a:fillRect/>
          </a:stretch>
        </p:blipFill>
        <p:spPr bwMode="auto">
          <a:xfrm>
            <a:off x="5505450" y="5076825"/>
            <a:ext cx="1323975" cy="1133475"/>
          </a:xfrm>
          <a:prstGeom prst="rect">
            <a:avLst/>
          </a:prstGeom>
          <a:noFill/>
          <a:ln w="9525">
            <a:noFill/>
            <a:miter lim="800000"/>
            <a:headEnd/>
            <a:tailEnd/>
          </a:ln>
        </p:spPr>
      </p:pic>
      <p:pic>
        <p:nvPicPr>
          <p:cNvPr id="42037" name="Image" descr="Image">
            <a:hlinkClick r:id="rId25" tooltip="Go to Charitable Hemp Footwear"/>
          </p:cNvPr>
          <p:cNvPicPr>
            <a:picLocks noChangeAspect="1"/>
          </p:cNvPicPr>
          <p:nvPr/>
        </p:nvPicPr>
        <p:blipFill>
          <a:blip r:embed="rId26" cstate="print"/>
          <a:srcRect/>
          <a:stretch>
            <a:fillRect/>
          </a:stretch>
        </p:blipFill>
        <p:spPr bwMode="auto">
          <a:xfrm>
            <a:off x="5524500" y="5119688"/>
            <a:ext cx="1285875" cy="1047750"/>
          </a:xfrm>
          <a:prstGeom prst="rect">
            <a:avLst/>
          </a:prstGeom>
          <a:noFill/>
          <a:ln w="9525">
            <a:noFill/>
            <a:miter lim="800000"/>
            <a:headEnd/>
            <a:tailEnd/>
          </a:ln>
        </p:spPr>
      </p:pic>
      <p:sp>
        <p:nvSpPr>
          <p:cNvPr id="42038" name="TextBox 52"/>
          <p:cNvSpPr txBox="1">
            <a:spLocks noChangeArrowheads="1"/>
          </p:cNvSpPr>
          <p:nvPr/>
        </p:nvSpPr>
        <p:spPr bwMode="auto">
          <a:xfrm>
            <a:off x="6143625"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4.1</a:t>
            </a:r>
          </a:p>
        </p:txBody>
      </p:sp>
      <p:sp>
        <p:nvSpPr>
          <p:cNvPr id="42039" name="TextBox 53"/>
          <p:cNvSpPr txBox="1">
            <a:spLocks noChangeArrowheads="1"/>
          </p:cNvSpPr>
          <p:nvPr/>
        </p:nvSpPr>
        <p:spPr bwMode="auto">
          <a:xfrm>
            <a:off x="5429250"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76380</a:t>
            </a:r>
          </a:p>
        </p:txBody>
      </p:sp>
      <p:sp>
        <p:nvSpPr>
          <p:cNvPr id="42040" name="TextBox 54"/>
          <p:cNvSpPr txBox="1">
            <a:spLocks noChangeArrowheads="1"/>
          </p:cNvSpPr>
          <p:nvPr/>
        </p:nvSpPr>
        <p:spPr bwMode="auto">
          <a:xfrm>
            <a:off x="5524500"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Charitable Hemp Footwear</a:t>
            </a:r>
          </a:p>
        </p:txBody>
      </p:sp>
      <p:pic>
        <p:nvPicPr>
          <p:cNvPr id="42041" name="sidebar image" descr="sidebar image"/>
          <p:cNvPicPr>
            <a:picLocks noChangeAspect="1"/>
          </p:cNvPicPr>
          <p:nvPr/>
        </p:nvPicPr>
        <p:blipFill>
          <a:blip r:embed="rId18" cstate="print"/>
          <a:srcRect/>
          <a:stretch>
            <a:fillRect/>
          </a:stretch>
        </p:blipFill>
        <p:spPr bwMode="auto">
          <a:xfrm>
            <a:off x="6981825" y="5076825"/>
            <a:ext cx="1323975" cy="1133475"/>
          </a:xfrm>
          <a:prstGeom prst="rect">
            <a:avLst/>
          </a:prstGeom>
          <a:noFill/>
          <a:ln w="9525">
            <a:noFill/>
            <a:miter lim="800000"/>
            <a:headEnd/>
            <a:tailEnd/>
          </a:ln>
        </p:spPr>
      </p:pic>
      <p:pic>
        <p:nvPicPr>
          <p:cNvPr id="42042" name="Image" descr="Image">
            <a:hlinkClick r:id="rId27" tooltip="Go to Upcycled Charity Creations"/>
          </p:cNvPr>
          <p:cNvPicPr>
            <a:picLocks noChangeAspect="1"/>
          </p:cNvPicPr>
          <p:nvPr/>
        </p:nvPicPr>
        <p:blipFill>
          <a:blip r:embed="rId28" cstate="print"/>
          <a:srcRect/>
          <a:stretch>
            <a:fillRect/>
          </a:stretch>
        </p:blipFill>
        <p:spPr bwMode="auto">
          <a:xfrm>
            <a:off x="7000875" y="5119688"/>
            <a:ext cx="1285875" cy="1047750"/>
          </a:xfrm>
          <a:prstGeom prst="rect">
            <a:avLst/>
          </a:prstGeom>
          <a:noFill/>
          <a:ln w="9525">
            <a:noFill/>
            <a:miter lim="800000"/>
            <a:headEnd/>
            <a:tailEnd/>
          </a:ln>
        </p:spPr>
      </p:pic>
      <p:sp>
        <p:nvSpPr>
          <p:cNvPr id="42043" name="TextBox 57"/>
          <p:cNvSpPr txBox="1">
            <a:spLocks noChangeArrowheads="1"/>
          </p:cNvSpPr>
          <p:nvPr/>
        </p:nvSpPr>
        <p:spPr bwMode="auto">
          <a:xfrm>
            <a:off x="762000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4.0</a:t>
            </a:r>
          </a:p>
        </p:txBody>
      </p:sp>
      <p:sp>
        <p:nvSpPr>
          <p:cNvPr id="42044" name="TextBox 58"/>
          <p:cNvSpPr txBox="1">
            <a:spLocks noChangeArrowheads="1"/>
          </p:cNvSpPr>
          <p:nvPr/>
        </p:nvSpPr>
        <p:spPr bwMode="auto">
          <a:xfrm>
            <a:off x="690562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76487</a:t>
            </a:r>
          </a:p>
        </p:txBody>
      </p:sp>
      <p:sp>
        <p:nvSpPr>
          <p:cNvPr id="42045" name="TextBox 59"/>
          <p:cNvSpPr txBox="1">
            <a:spLocks noChangeArrowheads="1"/>
          </p:cNvSpPr>
          <p:nvPr/>
        </p:nvSpPr>
        <p:spPr bwMode="auto">
          <a:xfrm>
            <a:off x="700087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Upcycled Charity Creations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header image" descr="header image"/>
          <p:cNvPicPr>
            <a:picLocks noChangeAspect="1"/>
          </p:cNvPicPr>
          <p:nvPr/>
        </p:nvPicPr>
        <p:blipFill>
          <a:blip r:embed="rId2" cstate="print"/>
          <a:srcRect/>
          <a:stretch>
            <a:fillRect/>
          </a:stretch>
        </p:blipFill>
        <p:spPr bwMode="auto">
          <a:xfrm>
            <a:off x="0" y="0"/>
            <a:ext cx="9144000" cy="1304925"/>
          </a:xfrm>
          <a:prstGeom prst="rect">
            <a:avLst/>
          </a:prstGeom>
          <a:noFill/>
          <a:ln w="9525">
            <a:noFill/>
            <a:miter lim="800000"/>
            <a:headEnd/>
            <a:tailEnd/>
          </a:ln>
        </p:spPr>
      </p:pic>
      <p:pic>
        <p:nvPicPr>
          <p:cNvPr id="2" name="TH Pro logo" descr="TH Pro logo"/>
          <p:cNvPicPr>
            <a:picLocks noChangeAspect="1"/>
          </p:cNvPicPr>
          <p:nvPr/>
        </p:nvPicPr>
        <p:blipFill>
          <a:blip r:embed="rId3" cstate="print"/>
          <a:stretch>
            <a:fillRect/>
          </a:stretch>
        </p:blipFill>
        <p:spPr>
          <a:xfrm>
            <a:off x="6762750" y="142875"/>
            <a:ext cx="2305050" cy="476250"/>
          </a:xfrm>
          <a:prstGeom prst="rect">
            <a:avLst/>
          </a:prstGeom>
          <a:effectLst>
            <a:outerShdw blurRad="57150" dist="95250" dir="2700000" algn="br" rotWithShape="0">
              <a:srgbClr val="000000">
                <a:alpha val="50000"/>
              </a:srgbClr>
            </a:outerShdw>
          </a:effectLst>
        </p:spPr>
      </p:pic>
      <p:sp>
        <p:nvSpPr>
          <p:cNvPr id="43012" name="TextBox 2">
            <a:hlinkClick r:id="rId4"/>
          </p:cNvPr>
          <p:cNvSpPr txBox="1">
            <a:spLocks noChangeArrowheads="1"/>
          </p:cNvSpPr>
          <p:nvPr/>
        </p:nvSpPr>
        <p:spPr bwMode="auto">
          <a:xfrm>
            <a:off x="0" y="6600825"/>
            <a:ext cx="9144000" cy="238125"/>
          </a:xfrm>
          <a:prstGeom prst="rect">
            <a:avLst/>
          </a:prstGeom>
          <a:noFill/>
          <a:ln w="9525">
            <a:noFill/>
            <a:miter lim="800000"/>
            <a:headEnd/>
            <a:tailEnd/>
          </a:ln>
        </p:spPr>
        <p:txBody>
          <a:bodyPr>
            <a:spAutoFit/>
          </a:bodyPr>
          <a:lstStyle/>
          <a:p>
            <a:pPr algn="r">
              <a:lnSpc>
                <a:spcPct val="100000"/>
              </a:lnSpc>
            </a:pPr>
            <a:r>
              <a:rPr lang="en-US" altLang="ko-KR" sz="1200">
                <a:solidFill>
                  <a:srgbClr val="000000"/>
                </a:solidFill>
                <a:ea typeface="굴림" charset="-127"/>
              </a:rPr>
              <a:t>http://www.trendhunter.com/id/80569                                                               Copyright © TrendHunter.com. All Rights Reserved</a:t>
            </a:r>
          </a:p>
        </p:txBody>
      </p:sp>
      <p:sp>
        <p:nvSpPr>
          <p:cNvPr id="43013" name="TextBox 3"/>
          <p:cNvSpPr txBox="1">
            <a:spLocks noChangeArrowheads="1"/>
          </p:cNvSpPr>
          <p:nvPr/>
        </p:nvSpPr>
        <p:spPr bwMode="auto">
          <a:xfrm>
            <a:off x="285750" y="142875"/>
            <a:ext cx="6667500" cy="571500"/>
          </a:xfrm>
          <a:prstGeom prst="rect">
            <a:avLst/>
          </a:prstGeom>
          <a:noFill/>
          <a:ln w="9525">
            <a:noFill/>
            <a:miter lim="800000"/>
            <a:headEnd/>
            <a:tailEnd/>
          </a:ln>
        </p:spPr>
        <p:txBody>
          <a:bodyPr>
            <a:spAutoFit/>
          </a:bodyPr>
          <a:lstStyle/>
          <a:p>
            <a:pPr>
              <a:lnSpc>
                <a:spcPct val="100000"/>
              </a:lnSpc>
            </a:pPr>
            <a:r>
              <a:rPr lang="en-US" altLang="ko-KR" sz="3000" b="1">
                <a:solidFill>
                  <a:srgbClr val="FFFFFF"/>
                </a:solidFill>
                <a:latin typeface="Calibri" pitchFamily="34" charset="0"/>
                <a:ea typeface="굴림" charset="-127"/>
              </a:rPr>
              <a:t>Wearable Tech</a:t>
            </a:r>
          </a:p>
        </p:txBody>
      </p:sp>
      <p:sp>
        <p:nvSpPr>
          <p:cNvPr id="43014" name="TextBox 4"/>
          <p:cNvSpPr txBox="1">
            <a:spLocks noChangeArrowheads="1"/>
          </p:cNvSpPr>
          <p:nvPr/>
        </p:nvSpPr>
        <p:spPr bwMode="auto">
          <a:xfrm>
            <a:off x="285750" y="638175"/>
            <a:ext cx="6667500" cy="171450"/>
          </a:xfrm>
          <a:prstGeom prst="rect">
            <a:avLst/>
          </a:prstGeom>
          <a:noFill/>
          <a:ln w="9525">
            <a:noFill/>
            <a:miter lim="800000"/>
            <a:headEnd/>
            <a:tailEnd/>
          </a:ln>
        </p:spPr>
        <p:txBody>
          <a:bodyPr>
            <a:spAutoFit/>
          </a:bodyPr>
          <a:lstStyle/>
          <a:p>
            <a:pPr>
              <a:lnSpc>
                <a:spcPct val="100000"/>
              </a:lnSpc>
            </a:pPr>
            <a:r>
              <a:rPr lang="en-US" altLang="ko-KR" sz="1800">
                <a:solidFill>
                  <a:srgbClr val="FF4EA9"/>
                </a:solidFill>
                <a:ea typeface="굴림" charset="-127"/>
              </a:rPr>
              <a:t>Gadget-infused accessories make for easy connectivity</a:t>
            </a:r>
          </a:p>
        </p:txBody>
      </p:sp>
      <p:pic>
        <p:nvPicPr>
          <p:cNvPr id="43015" name="sidebar image" descr="sidebar image"/>
          <p:cNvPicPr>
            <a:picLocks noChangeAspect="1"/>
          </p:cNvPicPr>
          <p:nvPr/>
        </p:nvPicPr>
        <p:blipFill>
          <a:blip r:embed="rId5" cstate="print"/>
          <a:srcRect/>
          <a:stretch>
            <a:fillRect/>
          </a:stretch>
        </p:blipFill>
        <p:spPr bwMode="auto">
          <a:xfrm>
            <a:off x="7143750" y="1428750"/>
            <a:ext cx="1857375" cy="952500"/>
          </a:xfrm>
          <a:prstGeom prst="rect">
            <a:avLst/>
          </a:prstGeom>
          <a:noFill/>
          <a:ln w="9525">
            <a:noFill/>
            <a:miter lim="800000"/>
            <a:headEnd/>
            <a:tailEnd/>
          </a:ln>
        </p:spPr>
      </p:pic>
      <p:pic>
        <p:nvPicPr>
          <p:cNvPr id="43016" name="sidebar image" descr="sidebar image"/>
          <p:cNvPicPr>
            <a:picLocks noChangeAspect="1"/>
          </p:cNvPicPr>
          <p:nvPr/>
        </p:nvPicPr>
        <p:blipFill>
          <a:blip r:embed="rId6" cstate="print"/>
          <a:srcRect/>
          <a:stretch>
            <a:fillRect/>
          </a:stretch>
        </p:blipFill>
        <p:spPr bwMode="auto">
          <a:xfrm>
            <a:off x="7162800" y="1447800"/>
            <a:ext cx="1819275" cy="914400"/>
          </a:xfrm>
          <a:prstGeom prst="rect">
            <a:avLst/>
          </a:prstGeom>
          <a:noFill/>
          <a:ln w="9525">
            <a:noFill/>
            <a:miter lim="800000"/>
            <a:headEnd/>
            <a:tailEnd/>
          </a:ln>
        </p:spPr>
      </p:pic>
      <p:pic>
        <p:nvPicPr>
          <p:cNvPr id="43017" name="sidebar image" descr="sidebar image"/>
          <p:cNvPicPr>
            <a:picLocks noChangeAspect="1"/>
          </p:cNvPicPr>
          <p:nvPr/>
        </p:nvPicPr>
        <p:blipFill>
          <a:blip r:embed="rId7" cstate="print"/>
          <a:srcRect/>
          <a:stretch>
            <a:fillRect/>
          </a:stretch>
        </p:blipFill>
        <p:spPr bwMode="auto">
          <a:xfrm>
            <a:off x="7191375" y="1476375"/>
            <a:ext cx="1762125" cy="238125"/>
          </a:xfrm>
          <a:prstGeom prst="rect">
            <a:avLst/>
          </a:prstGeom>
          <a:noFill/>
          <a:ln w="9525">
            <a:noFill/>
            <a:miter lim="800000"/>
            <a:headEnd/>
            <a:tailEnd/>
          </a:ln>
        </p:spPr>
      </p:pic>
      <p:pic>
        <p:nvPicPr>
          <p:cNvPr id="43018" name="sidebar image" descr="sidebar image"/>
          <p:cNvPicPr>
            <a:picLocks noChangeAspect="1"/>
          </p:cNvPicPr>
          <p:nvPr/>
        </p:nvPicPr>
        <p:blipFill>
          <a:blip r:embed="rId8" cstate="print"/>
          <a:srcRect/>
          <a:stretch>
            <a:fillRect/>
          </a:stretch>
        </p:blipFill>
        <p:spPr bwMode="auto">
          <a:xfrm>
            <a:off x="7191375" y="1476375"/>
            <a:ext cx="987425" cy="238125"/>
          </a:xfrm>
          <a:prstGeom prst="rect">
            <a:avLst/>
          </a:prstGeom>
          <a:noFill/>
          <a:ln w="9525">
            <a:noFill/>
            <a:miter lim="800000"/>
            <a:headEnd/>
            <a:tailEnd/>
          </a:ln>
        </p:spPr>
      </p:pic>
      <p:pic>
        <p:nvPicPr>
          <p:cNvPr id="43019" name="sidebar image" descr="sidebar image"/>
          <p:cNvPicPr>
            <a:picLocks noChangeAspect="1"/>
          </p:cNvPicPr>
          <p:nvPr/>
        </p:nvPicPr>
        <p:blipFill>
          <a:blip r:embed="rId9" cstate="print"/>
          <a:srcRect/>
          <a:stretch>
            <a:fillRect/>
          </a:stretch>
        </p:blipFill>
        <p:spPr bwMode="auto">
          <a:xfrm>
            <a:off x="7191375" y="1762125"/>
            <a:ext cx="619125" cy="571500"/>
          </a:xfrm>
          <a:prstGeom prst="rect">
            <a:avLst/>
          </a:prstGeom>
          <a:noFill/>
          <a:ln w="9525">
            <a:noFill/>
            <a:miter lim="800000"/>
            <a:headEnd/>
            <a:tailEnd/>
          </a:ln>
        </p:spPr>
      </p:pic>
      <p:sp>
        <p:nvSpPr>
          <p:cNvPr id="43020" name="TextBox 10"/>
          <p:cNvSpPr txBox="1">
            <a:spLocks noChangeArrowheads="1"/>
          </p:cNvSpPr>
          <p:nvPr/>
        </p:nvSpPr>
        <p:spPr bwMode="auto">
          <a:xfrm>
            <a:off x="7191375" y="1905000"/>
            <a:ext cx="619125" cy="5715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ea typeface="굴림" charset="-127"/>
              </a:rPr>
              <a:t>5.6</a:t>
            </a:r>
          </a:p>
        </p:txBody>
      </p:sp>
      <p:sp>
        <p:nvSpPr>
          <p:cNvPr id="43021" name="TextBox 11"/>
          <p:cNvSpPr txBox="1">
            <a:spLocks noChangeArrowheads="1"/>
          </p:cNvSpPr>
          <p:nvPr/>
        </p:nvSpPr>
        <p:spPr bwMode="auto">
          <a:xfrm>
            <a:off x="7191375" y="1762125"/>
            <a:ext cx="619125" cy="76200"/>
          </a:xfrm>
          <a:prstGeom prst="rect">
            <a:avLst/>
          </a:prstGeom>
          <a:noFill/>
          <a:ln w="9525">
            <a:noFill/>
            <a:miter lim="800000"/>
            <a:headEnd/>
            <a:tailEnd/>
          </a:ln>
        </p:spPr>
        <p:txBody>
          <a:bodyPr>
            <a:spAutoFit/>
          </a:bodyPr>
          <a:lstStyle/>
          <a:p>
            <a:pPr algn="ctr">
              <a:lnSpc>
                <a:spcPct val="100000"/>
              </a:lnSpc>
            </a:pPr>
            <a:r>
              <a:rPr lang="en-US" altLang="ko-KR" sz="800">
                <a:solidFill>
                  <a:srgbClr val="FFFFFF"/>
                </a:solidFill>
                <a:ea typeface="굴림" charset="-127"/>
              </a:rPr>
              <a:t>Score:</a:t>
            </a:r>
          </a:p>
        </p:txBody>
      </p:sp>
      <p:sp>
        <p:nvSpPr>
          <p:cNvPr id="43022" name="TextBox 12"/>
          <p:cNvSpPr txBox="1">
            <a:spLocks noChangeArrowheads="1"/>
          </p:cNvSpPr>
          <p:nvPr/>
        </p:nvSpPr>
        <p:spPr bwMode="auto">
          <a:xfrm>
            <a:off x="7810500" y="171450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This Year and Warm</a:t>
            </a:r>
          </a:p>
        </p:txBody>
      </p:sp>
      <p:sp>
        <p:nvSpPr>
          <p:cNvPr id="43023" name="TextBox 13"/>
          <p:cNvSpPr txBox="1">
            <a:spLocks noChangeArrowheads="1"/>
          </p:cNvSpPr>
          <p:nvPr/>
        </p:nvSpPr>
        <p:spPr bwMode="auto">
          <a:xfrm>
            <a:off x="7810500" y="1857375"/>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Top 7 Examples:</a:t>
            </a:r>
          </a:p>
        </p:txBody>
      </p:sp>
      <p:sp>
        <p:nvSpPr>
          <p:cNvPr id="43024" name="TextBox 14"/>
          <p:cNvSpPr txBox="1">
            <a:spLocks noChangeArrowheads="1"/>
          </p:cNvSpPr>
          <p:nvPr/>
        </p:nvSpPr>
        <p:spPr bwMode="auto">
          <a:xfrm>
            <a:off x="7810500" y="1952625"/>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27,515 Total Clicks</a:t>
            </a:r>
          </a:p>
        </p:txBody>
      </p:sp>
      <p:sp>
        <p:nvSpPr>
          <p:cNvPr id="43025" name="TextBox 15"/>
          <p:cNvSpPr txBox="1">
            <a:spLocks noChangeArrowheads="1"/>
          </p:cNvSpPr>
          <p:nvPr/>
        </p:nvSpPr>
        <p:spPr bwMode="auto">
          <a:xfrm>
            <a:off x="7810500" y="2095500"/>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Date Range:</a:t>
            </a:r>
          </a:p>
        </p:txBody>
      </p:sp>
      <p:sp>
        <p:nvSpPr>
          <p:cNvPr id="43026" name="TextBox 16"/>
          <p:cNvSpPr txBox="1">
            <a:spLocks noChangeArrowheads="1"/>
          </p:cNvSpPr>
          <p:nvPr/>
        </p:nvSpPr>
        <p:spPr bwMode="auto">
          <a:xfrm>
            <a:off x="7810500" y="219075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Sep 09 - Jul 10</a:t>
            </a:r>
          </a:p>
        </p:txBody>
      </p:sp>
      <p:pic>
        <p:nvPicPr>
          <p:cNvPr id="43027" name="sidebar image" descr="sidebar image"/>
          <p:cNvPicPr>
            <a:picLocks noChangeAspect="1"/>
          </p:cNvPicPr>
          <p:nvPr/>
        </p:nvPicPr>
        <p:blipFill>
          <a:blip r:embed="rId10" cstate="print"/>
          <a:srcRect/>
          <a:stretch>
            <a:fillRect/>
          </a:stretch>
        </p:blipFill>
        <p:spPr bwMode="auto">
          <a:xfrm>
            <a:off x="0" y="1304925"/>
            <a:ext cx="381000" cy="5553075"/>
          </a:xfrm>
          <a:prstGeom prst="rect">
            <a:avLst/>
          </a:prstGeom>
          <a:noFill/>
          <a:ln w="9525">
            <a:noFill/>
            <a:miter lim="800000"/>
            <a:headEnd/>
            <a:tailEnd/>
          </a:ln>
        </p:spPr>
      </p:pic>
      <p:sp>
        <p:nvSpPr>
          <p:cNvPr id="43028" name="TextBox 18"/>
          <p:cNvSpPr txBox="1">
            <a:spLocks noChangeArrowheads="1"/>
          </p:cNvSpPr>
          <p:nvPr/>
        </p:nvSpPr>
        <p:spPr bwMode="auto">
          <a:xfrm rot="-5400000">
            <a:off x="-1238250" y="5191125"/>
            <a:ext cx="2857500" cy="4572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latin typeface="Calibri" pitchFamily="34" charset="0"/>
                <a:ea typeface="굴림" charset="-127"/>
              </a:rPr>
              <a:t>Fashion</a:t>
            </a:r>
          </a:p>
        </p:txBody>
      </p:sp>
      <p:sp>
        <p:nvSpPr>
          <p:cNvPr id="43029" name="TextBox 19"/>
          <p:cNvSpPr txBox="1">
            <a:spLocks noChangeArrowheads="1"/>
          </p:cNvSpPr>
          <p:nvPr/>
        </p:nvSpPr>
        <p:spPr bwMode="auto">
          <a:xfrm>
            <a:off x="476250" y="1428750"/>
            <a:ext cx="6572250" cy="1143000"/>
          </a:xfrm>
          <a:prstGeom prst="rect">
            <a:avLst/>
          </a:prstGeom>
          <a:noFill/>
          <a:ln w="9525">
            <a:noFill/>
            <a:miter lim="800000"/>
            <a:headEnd/>
            <a:tailEnd/>
          </a:ln>
        </p:spPr>
        <p:txBody>
          <a:bodyPr>
            <a:spAutoFit/>
          </a:bodyPr>
          <a:lstStyle/>
          <a:p>
            <a:pPr>
              <a:lnSpc>
                <a:spcPct val="100000"/>
              </a:lnSpc>
            </a:pPr>
            <a:r>
              <a:rPr lang="en-US" altLang="ko-KR" sz="1300">
                <a:solidFill>
                  <a:srgbClr val="000000"/>
                </a:solidFill>
                <a:ea typeface="굴림" charset="-127"/>
              </a:rPr>
              <a:t>Implications - Making their way into the hearts of the fashionable and geeky alike are stylish, hi-tech accessories that can do everything from monitor your blood pressure to control your iPod. With a rising preference for portability and easy-to-use technology, it's no surprise that many designers are trying to merge fashion and function.</a:t>
            </a:r>
          </a:p>
        </p:txBody>
      </p:sp>
      <p:pic>
        <p:nvPicPr>
          <p:cNvPr id="43030" name="sidebar image" descr="sidebar image"/>
          <p:cNvPicPr>
            <a:picLocks noChangeAspect="1"/>
          </p:cNvPicPr>
          <p:nvPr/>
        </p:nvPicPr>
        <p:blipFill>
          <a:blip r:embed="rId11" cstate="print"/>
          <a:srcRect/>
          <a:stretch>
            <a:fillRect/>
          </a:stretch>
        </p:blipFill>
        <p:spPr bwMode="auto">
          <a:xfrm>
            <a:off x="838200" y="2838450"/>
            <a:ext cx="2181225" cy="1752600"/>
          </a:xfrm>
          <a:prstGeom prst="rect">
            <a:avLst/>
          </a:prstGeom>
          <a:noFill/>
          <a:ln w="9525">
            <a:noFill/>
            <a:miter lim="800000"/>
            <a:headEnd/>
            <a:tailEnd/>
          </a:ln>
        </p:spPr>
      </p:pic>
      <p:pic>
        <p:nvPicPr>
          <p:cNvPr id="43031" name="Image" descr="Image">
            <a:hlinkClick r:id="rId12" tooltip="Go to Spiral Earring Phones"/>
          </p:cNvPr>
          <p:cNvPicPr>
            <a:picLocks noChangeAspect="1"/>
          </p:cNvPicPr>
          <p:nvPr/>
        </p:nvPicPr>
        <p:blipFill>
          <a:blip r:embed="rId13" cstate="print"/>
          <a:srcRect/>
          <a:stretch>
            <a:fillRect/>
          </a:stretch>
        </p:blipFill>
        <p:spPr bwMode="auto">
          <a:xfrm>
            <a:off x="871538" y="2857500"/>
            <a:ext cx="2114550" cy="1714500"/>
          </a:xfrm>
          <a:prstGeom prst="rect">
            <a:avLst/>
          </a:prstGeom>
          <a:noFill/>
          <a:ln w="9525">
            <a:noFill/>
            <a:miter lim="800000"/>
            <a:headEnd/>
            <a:tailEnd/>
          </a:ln>
        </p:spPr>
      </p:pic>
      <p:sp>
        <p:nvSpPr>
          <p:cNvPr id="43032" name="TextBox 22"/>
          <p:cNvSpPr txBox="1">
            <a:spLocks noChangeArrowheads="1"/>
          </p:cNvSpPr>
          <p:nvPr/>
        </p:nvSpPr>
        <p:spPr bwMode="auto">
          <a:xfrm>
            <a:off x="238125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Sep / 7.3</a:t>
            </a:r>
          </a:p>
        </p:txBody>
      </p:sp>
      <p:sp>
        <p:nvSpPr>
          <p:cNvPr id="43033" name="TextBox 23"/>
          <p:cNvSpPr txBox="1">
            <a:spLocks noChangeArrowheads="1"/>
          </p:cNvSpPr>
          <p:nvPr/>
        </p:nvSpPr>
        <p:spPr bwMode="auto">
          <a:xfrm>
            <a:off x="76200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53085</a:t>
            </a:r>
          </a:p>
        </p:txBody>
      </p:sp>
      <p:sp>
        <p:nvSpPr>
          <p:cNvPr id="43034" name="TextBox 24"/>
          <p:cNvSpPr txBox="1">
            <a:spLocks noChangeArrowheads="1"/>
          </p:cNvSpPr>
          <p:nvPr/>
        </p:nvSpPr>
        <p:spPr bwMode="auto">
          <a:xfrm>
            <a:off x="85725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Spiral Earring Phones</a:t>
            </a:r>
          </a:p>
        </p:txBody>
      </p:sp>
      <p:pic>
        <p:nvPicPr>
          <p:cNvPr id="43035" name="sidebar image" descr="sidebar image"/>
          <p:cNvPicPr>
            <a:picLocks noChangeAspect="1"/>
          </p:cNvPicPr>
          <p:nvPr/>
        </p:nvPicPr>
        <p:blipFill>
          <a:blip r:embed="rId11" cstate="print"/>
          <a:srcRect/>
          <a:stretch>
            <a:fillRect/>
          </a:stretch>
        </p:blipFill>
        <p:spPr bwMode="auto">
          <a:xfrm>
            <a:off x="3600450" y="2838450"/>
            <a:ext cx="2181225" cy="1752600"/>
          </a:xfrm>
          <a:prstGeom prst="rect">
            <a:avLst/>
          </a:prstGeom>
          <a:noFill/>
          <a:ln w="9525">
            <a:noFill/>
            <a:miter lim="800000"/>
            <a:headEnd/>
            <a:tailEnd/>
          </a:ln>
        </p:spPr>
      </p:pic>
      <p:pic>
        <p:nvPicPr>
          <p:cNvPr id="43036" name="Image" descr="Image">
            <a:hlinkClick r:id="rId14" tooltip="Go to Caller ID Bracelets"/>
          </p:cNvPr>
          <p:cNvPicPr>
            <a:picLocks noChangeAspect="1"/>
          </p:cNvPicPr>
          <p:nvPr/>
        </p:nvPicPr>
        <p:blipFill>
          <a:blip r:embed="rId15" cstate="print"/>
          <a:srcRect/>
          <a:stretch>
            <a:fillRect/>
          </a:stretch>
        </p:blipFill>
        <p:spPr bwMode="auto">
          <a:xfrm>
            <a:off x="3633788" y="2857500"/>
            <a:ext cx="2114550" cy="1714500"/>
          </a:xfrm>
          <a:prstGeom prst="rect">
            <a:avLst/>
          </a:prstGeom>
          <a:noFill/>
          <a:ln w="9525">
            <a:noFill/>
            <a:miter lim="800000"/>
            <a:headEnd/>
            <a:tailEnd/>
          </a:ln>
        </p:spPr>
      </p:pic>
      <p:sp>
        <p:nvSpPr>
          <p:cNvPr id="43037" name="TextBox 27"/>
          <p:cNvSpPr txBox="1">
            <a:spLocks noChangeArrowheads="1"/>
          </p:cNvSpPr>
          <p:nvPr/>
        </p:nvSpPr>
        <p:spPr bwMode="auto">
          <a:xfrm>
            <a:off x="514350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Jun / 7.1</a:t>
            </a:r>
          </a:p>
        </p:txBody>
      </p:sp>
      <p:sp>
        <p:nvSpPr>
          <p:cNvPr id="43038" name="TextBox 28"/>
          <p:cNvSpPr txBox="1">
            <a:spLocks noChangeArrowheads="1"/>
          </p:cNvSpPr>
          <p:nvPr/>
        </p:nvSpPr>
        <p:spPr bwMode="auto">
          <a:xfrm>
            <a:off x="352425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79175</a:t>
            </a:r>
          </a:p>
        </p:txBody>
      </p:sp>
      <p:sp>
        <p:nvSpPr>
          <p:cNvPr id="43039" name="TextBox 29"/>
          <p:cNvSpPr txBox="1">
            <a:spLocks noChangeArrowheads="1"/>
          </p:cNvSpPr>
          <p:nvPr/>
        </p:nvSpPr>
        <p:spPr bwMode="auto">
          <a:xfrm>
            <a:off x="361950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Caller ID Bracelets</a:t>
            </a:r>
          </a:p>
        </p:txBody>
      </p:sp>
      <p:pic>
        <p:nvPicPr>
          <p:cNvPr id="43040" name="sidebar image" descr="sidebar image"/>
          <p:cNvPicPr>
            <a:picLocks noChangeAspect="1"/>
          </p:cNvPicPr>
          <p:nvPr/>
        </p:nvPicPr>
        <p:blipFill>
          <a:blip r:embed="rId11" cstate="print"/>
          <a:srcRect/>
          <a:stretch>
            <a:fillRect/>
          </a:stretch>
        </p:blipFill>
        <p:spPr bwMode="auto">
          <a:xfrm>
            <a:off x="6362700" y="2838450"/>
            <a:ext cx="2181225" cy="1752600"/>
          </a:xfrm>
          <a:prstGeom prst="rect">
            <a:avLst/>
          </a:prstGeom>
          <a:noFill/>
          <a:ln w="9525">
            <a:noFill/>
            <a:miter lim="800000"/>
            <a:headEnd/>
            <a:tailEnd/>
          </a:ln>
        </p:spPr>
      </p:pic>
      <p:pic>
        <p:nvPicPr>
          <p:cNvPr id="43041" name="Image" descr="Image">
            <a:hlinkClick r:id="rId16" tooltip="Go to Holographic Wrist Phones"/>
          </p:cNvPr>
          <p:cNvPicPr>
            <a:picLocks noChangeAspect="1"/>
          </p:cNvPicPr>
          <p:nvPr/>
        </p:nvPicPr>
        <p:blipFill>
          <a:blip r:embed="rId17" cstate="print"/>
          <a:srcRect/>
          <a:stretch>
            <a:fillRect/>
          </a:stretch>
        </p:blipFill>
        <p:spPr bwMode="auto">
          <a:xfrm>
            <a:off x="6396038" y="2857500"/>
            <a:ext cx="2114550" cy="1714500"/>
          </a:xfrm>
          <a:prstGeom prst="rect">
            <a:avLst/>
          </a:prstGeom>
          <a:noFill/>
          <a:ln w="9525">
            <a:noFill/>
            <a:miter lim="800000"/>
            <a:headEnd/>
            <a:tailEnd/>
          </a:ln>
        </p:spPr>
      </p:pic>
      <p:sp>
        <p:nvSpPr>
          <p:cNvPr id="43042" name="TextBox 32"/>
          <p:cNvSpPr txBox="1">
            <a:spLocks noChangeArrowheads="1"/>
          </p:cNvSpPr>
          <p:nvPr/>
        </p:nvSpPr>
        <p:spPr bwMode="auto">
          <a:xfrm>
            <a:off x="790575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Jun / 6.9</a:t>
            </a:r>
          </a:p>
        </p:txBody>
      </p:sp>
      <p:sp>
        <p:nvSpPr>
          <p:cNvPr id="43043" name="TextBox 33"/>
          <p:cNvSpPr txBox="1">
            <a:spLocks noChangeArrowheads="1"/>
          </p:cNvSpPr>
          <p:nvPr/>
        </p:nvSpPr>
        <p:spPr bwMode="auto">
          <a:xfrm>
            <a:off x="628650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78585</a:t>
            </a:r>
          </a:p>
        </p:txBody>
      </p:sp>
      <p:sp>
        <p:nvSpPr>
          <p:cNvPr id="43044" name="TextBox 34"/>
          <p:cNvSpPr txBox="1">
            <a:spLocks noChangeArrowheads="1"/>
          </p:cNvSpPr>
          <p:nvPr/>
        </p:nvSpPr>
        <p:spPr bwMode="auto">
          <a:xfrm>
            <a:off x="638175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Holographic Wrist Phones</a:t>
            </a:r>
          </a:p>
        </p:txBody>
      </p:sp>
      <p:pic>
        <p:nvPicPr>
          <p:cNvPr id="43045" name="sidebar image" descr="sidebar image"/>
          <p:cNvPicPr>
            <a:picLocks noChangeAspect="1"/>
          </p:cNvPicPr>
          <p:nvPr/>
        </p:nvPicPr>
        <p:blipFill>
          <a:blip r:embed="rId18" cstate="print"/>
          <a:srcRect/>
          <a:stretch>
            <a:fillRect/>
          </a:stretch>
        </p:blipFill>
        <p:spPr bwMode="auto">
          <a:xfrm>
            <a:off x="1504950" y="5076825"/>
            <a:ext cx="1323975" cy="1133475"/>
          </a:xfrm>
          <a:prstGeom prst="rect">
            <a:avLst/>
          </a:prstGeom>
          <a:noFill/>
          <a:ln w="9525">
            <a:noFill/>
            <a:miter lim="800000"/>
            <a:headEnd/>
            <a:tailEnd/>
          </a:ln>
        </p:spPr>
      </p:pic>
      <p:pic>
        <p:nvPicPr>
          <p:cNvPr id="43046" name="Image" descr="Image">
            <a:hlinkClick r:id="rId19" tooltip="Go to Gloved Mouses"/>
          </p:cNvPr>
          <p:cNvPicPr>
            <a:picLocks noChangeAspect="1"/>
          </p:cNvPicPr>
          <p:nvPr/>
        </p:nvPicPr>
        <p:blipFill>
          <a:blip r:embed="rId20" cstate="print"/>
          <a:srcRect/>
          <a:stretch>
            <a:fillRect/>
          </a:stretch>
        </p:blipFill>
        <p:spPr bwMode="auto">
          <a:xfrm>
            <a:off x="1524000" y="5119688"/>
            <a:ext cx="1285875" cy="1047750"/>
          </a:xfrm>
          <a:prstGeom prst="rect">
            <a:avLst/>
          </a:prstGeom>
          <a:noFill/>
          <a:ln w="9525">
            <a:noFill/>
            <a:miter lim="800000"/>
            <a:headEnd/>
            <a:tailEnd/>
          </a:ln>
        </p:spPr>
      </p:pic>
      <p:sp>
        <p:nvSpPr>
          <p:cNvPr id="43047" name="TextBox 37"/>
          <p:cNvSpPr txBox="1">
            <a:spLocks noChangeArrowheads="1"/>
          </p:cNvSpPr>
          <p:nvPr/>
        </p:nvSpPr>
        <p:spPr bwMode="auto">
          <a:xfrm>
            <a:off x="2143125"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Jan / 5.6</a:t>
            </a:r>
          </a:p>
        </p:txBody>
      </p:sp>
      <p:sp>
        <p:nvSpPr>
          <p:cNvPr id="43048" name="TextBox 38"/>
          <p:cNvSpPr txBox="1">
            <a:spLocks noChangeArrowheads="1"/>
          </p:cNvSpPr>
          <p:nvPr/>
        </p:nvSpPr>
        <p:spPr bwMode="auto">
          <a:xfrm>
            <a:off x="1428750"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65728</a:t>
            </a:r>
          </a:p>
        </p:txBody>
      </p:sp>
      <p:sp>
        <p:nvSpPr>
          <p:cNvPr id="43049" name="TextBox 39"/>
          <p:cNvSpPr txBox="1">
            <a:spLocks noChangeArrowheads="1"/>
          </p:cNvSpPr>
          <p:nvPr/>
        </p:nvSpPr>
        <p:spPr bwMode="auto">
          <a:xfrm>
            <a:off x="1524000"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Gloved Mouses</a:t>
            </a:r>
          </a:p>
        </p:txBody>
      </p:sp>
      <p:pic>
        <p:nvPicPr>
          <p:cNvPr id="43050" name="sidebar image" descr="sidebar image"/>
          <p:cNvPicPr>
            <a:picLocks noChangeAspect="1"/>
          </p:cNvPicPr>
          <p:nvPr/>
        </p:nvPicPr>
        <p:blipFill>
          <a:blip r:embed="rId18" cstate="print"/>
          <a:srcRect/>
          <a:stretch>
            <a:fillRect/>
          </a:stretch>
        </p:blipFill>
        <p:spPr bwMode="auto">
          <a:xfrm>
            <a:off x="3171825" y="5076825"/>
            <a:ext cx="1323975" cy="1133475"/>
          </a:xfrm>
          <a:prstGeom prst="rect">
            <a:avLst/>
          </a:prstGeom>
          <a:noFill/>
          <a:ln w="9525">
            <a:noFill/>
            <a:miter lim="800000"/>
            <a:headEnd/>
            <a:tailEnd/>
          </a:ln>
        </p:spPr>
      </p:pic>
      <p:pic>
        <p:nvPicPr>
          <p:cNvPr id="43051" name="Image" descr="Image">
            <a:hlinkClick r:id="rId21" tooltip="Go to UV Ray Rings"/>
          </p:cNvPr>
          <p:cNvPicPr>
            <a:picLocks noChangeAspect="1"/>
          </p:cNvPicPr>
          <p:nvPr/>
        </p:nvPicPr>
        <p:blipFill>
          <a:blip r:embed="rId22" cstate="print"/>
          <a:srcRect/>
          <a:stretch>
            <a:fillRect/>
          </a:stretch>
        </p:blipFill>
        <p:spPr bwMode="auto">
          <a:xfrm>
            <a:off x="3190875" y="5119688"/>
            <a:ext cx="1285875" cy="1047750"/>
          </a:xfrm>
          <a:prstGeom prst="rect">
            <a:avLst/>
          </a:prstGeom>
          <a:noFill/>
          <a:ln w="9525">
            <a:noFill/>
            <a:miter lim="800000"/>
            <a:headEnd/>
            <a:tailEnd/>
          </a:ln>
        </p:spPr>
      </p:pic>
      <p:sp>
        <p:nvSpPr>
          <p:cNvPr id="43052" name="TextBox 42"/>
          <p:cNvSpPr txBox="1">
            <a:spLocks noChangeArrowheads="1"/>
          </p:cNvSpPr>
          <p:nvPr/>
        </p:nvSpPr>
        <p:spPr bwMode="auto">
          <a:xfrm>
            <a:off x="381000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Jun / 4.7</a:t>
            </a:r>
          </a:p>
        </p:txBody>
      </p:sp>
      <p:sp>
        <p:nvSpPr>
          <p:cNvPr id="43053" name="TextBox 43"/>
          <p:cNvSpPr txBox="1">
            <a:spLocks noChangeArrowheads="1"/>
          </p:cNvSpPr>
          <p:nvPr/>
        </p:nvSpPr>
        <p:spPr bwMode="auto">
          <a:xfrm>
            <a:off x="309562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79883</a:t>
            </a:r>
          </a:p>
        </p:txBody>
      </p:sp>
      <p:sp>
        <p:nvSpPr>
          <p:cNvPr id="43054" name="TextBox 44"/>
          <p:cNvSpPr txBox="1">
            <a:spLocks noChangeArrowheads="1"/>
          </p:cNvSpPr>
          <p:nvPr/>
        </p:nvSpPr>
        <p:spPr bwMode="auto">
          <a:xfrm>
            <a:off x="319087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UV Ray Rings</a:t>
            </a:r>
          </a:p>
        </p:txBody>
      </p:sp>
      <p:pic>
        <p:nvPicPr>
          <p:cNvPr id="43055" name="sidebar image" descr="sidebar image"/>
          <p:cNvPicPr>
            <a:picLocks noChangeAspect="1"/>
          </p:cNvPicPr>
          <p:nvPr/>
        </p:nvPicPr>
        <p:blipFill>
          <a:blip r:embed="rId18" cstate="print"/>
          <a:srcRect/>
          <a:stretch>
            <a:fillRect/>
          </a:stretch>
        </p:blipFill>
        <p:spPr bwMode="auto">
          <a:xfrm>
            <a:off x="4838700" y="5076825"/>
            <a:ext cx="1323975" cy="1133475"/>
          </a:xfrm>
          <a:prstGeom prst="rect">
            <a:avLst/>
          </a:prstGeom>
          <a:noFill/>
          <a:ln w="9525">
            <a:noFill/>
            <a:miter lim="800000"/>
            <a:headEnd/>
            <a:tailEnd/>
          </a:ln>
        </p:spPr>
      </p:pic>
      <p:pic>
        <p:nvPicPr>
          <p:cNvPr id="43056" name="Image" descr="Image">
            <a:hlinkClick r:id="rId23" tooltip="Go to Lens-Powered Listening Gadgets"/>
          </p:cNvPr>
          <p:cNvPicPr>
            <a:picLocks noChangeAspect="1"/>
          </p:cNvPicPr>
          <p:nvPr/>
        </p:nvPicPr>
        <p:blipFill>
          <a:blip r:embed="rId24" cstate="print"/>
          <a:srcRect/>
          <a:stretch>
            <a:fillRect/>
          </a:stretch>
        </p:blipFill>
        <p:spPr bwMode="auto">
          <a:xfrm>
            <a:off x="4857750" y="5119688"/>
            <a:ext cx="1285875" cy="1047750"/>
          </a:xfrm>
          <a:prstGeom prst="rect">
            <a:avLst/>
          </a:prstGeom>
          <a:noFill/>
          <a:ln w="9525">
            <a:noFill/>
            <a:miter lim="800000"/>
            <a:headEnd/>
            <a:tailEnd/>
          </a:ln>
        </p:spPr>
      </p:pic>
      <p:sp>
        <p:nvSpPr>
          <p:cNvPr id="43057" name="TextBox 47"/>
          <p:cNvSpPr txBox="1">
            <a:spLocks noChangeArrowheads="1"/>
          </p:cNvSpPr>
          <p:nvPr/>
        </p:nvSpPr>
        <p:spPr bwMode="auto">
          <a:xfrm>
            <a:off x="5476875"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4.4</a:t>
            </a:r>
          </a:p>
        </p:txBody>
      </p:sp>
      <p:sp>
        <p:nvSpPr>
          <p:cNvPr id="43058" name="TextBox 48"/>
          <p:cNvSpPr txBox="1">
            <a:spLocks noChangeArrowheads="1"/>
          </p:cNvSpPr>
          <p:nvPr/>
        </p:nvSpPr>
        <p:spPr bwMode="auto">
          <a:xfrm>
            <a:off x="4762500"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80185</a:t>
            </a:r>
          </a:p>
        </p:txBody>
      </p:sp>
      <p:sp>
        <p:nvSpPr>
          <p:cNvPr id="43059" name="TextBox 49"/>
          <p:cNvSpPr txBox="1">
            <a:spLocks noChangeArrowheads="1"/>
          </p:cNvSpPr>
          <p:nvPr/>
        </p:nvSpPr>
        <p:spPr bwMode="auto">
          <a:xfrm>
            <a:off x="4857750"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Lens-Powered Listening Gadgets</a:t>
            </a:r>
          </a:p>
        </p:txBody>
      </p:sp>
      <p:pic>
        <p:nvPicPr>
          <p:cNvPr id="43060" name="sidebar image" descr="sidebar image"/>
          <p:cNvPicPr>
            <a:picLocks noChangeAspect="1"/>
          </p:cNvPicPr>
          <p:nvPr/>
        </p:nvPicPr>
        <p:blipFill>
          <a:blip r:embed="rId18" cstate="print"/>
          <a:srcRect/>
          <a:stretch>
            <a:fillRect/>
          </a:stretch>
        </p:blipFill>
        <p:spPr bwMode="auto">
          <a:xfrm>
            <a:off x="6505575" y="5076825"/>
            <a:ext cx="1323975" cy="1133475"/>
          </a:xfrm>
          <a:prstGeom prst="rect">
            <a:avLst/>
          </a:prstGeom>
          <a:noFill/>
          <a:ln w="9525">
            <a:noFill/>
            <a:miter lim="800000"/>
            <a:headEnd/>
            <a:tailEnd/>
          </a:ln>
        </p:spPr>
      </p:pic>
      <p:pic>
        <p:nvPicPr>
          <p:cNvPr id="43061" name="Image" descr="Image">
            <a:hlinkClick r:id="rId25" tooltip="Go to Texting Underpants"/>
          </p:cNvPr>
          <p:cNvPicPr>
            <a:picLocks noChangeAspect="1"/>
          </p:cNvPicPr>
          <p:nvPr/>
        </p:nvPicPr>
        <p:blipFill>
          <a:blip r:embed="rId26" cstate="print"/>
          <a:srcRect/>
          <a:stretch>
            <a:fillRect/>
          </a:stretch>
        </p:blipFill>
        <p:spPr bwMode="auto">
          <a:xfrm>
            <a:off x="6524625" y="5119688"/>
            <a:ext cx="1285875" cy="1047750"/>
          </a:xfrm>
          <a:prstGeom prst="rect">
            <a:avLst/>
          </a:prstGeom>
          <a:noFill/>
          <a:ln w="9525">
            <a:noFill/>
            <a:miter lim="800000"/>
            <a:headEnd/>
            <a:tailEnd/>
          </a:ln>
        </p:spPr>
      </p:pic>
      <p:sp>
        <p:nvSpPr>
          <p:cNvPr id="43062" name="TextBox 52"/>
          <p:cNvSpPr txBox="1">
            <a:spLocks noChangeArrowheads="1"/>
          </p:cNvSpPr>
          <p:nvPr/>
        </p:nvSpPr>
        <p:spPr bwMode="auto">
          <a:xfrm>
            <a:off x="714375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Apr / 3.2</a:t>
            </a:r>
          </a:p>
        </p:txBody>
      </p:sp>
      <p:sp>
        <p:nvSpPr>
          <p:cNvPr id="43063" name="TextBox 53"/>
          <p:cNvSpPr txBox="1">
            <a:spLocks noChangeArrowheads="1"/>
          </p:cNvSpPr>
          <p:nvPr/>
        </p:nvSpPr>
        <p:spPr bwMode="auto">
          <a:xfrm>
            <a:off x="642937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71814</a:t>
            </a:r>
          </a:p>
        </p:txBody>
      </p:sp>
      <p:sp>
        <p:nvSpPr>
          <p:cNvPr id="43064" name="TextBox 54"/>
          <p:cNvSpPr txBox="1">
            <a:spLocks noChangeArrowheads="1"/>
          </p:cNvSpPr>
          <p:nvPr/>
        </p:nvSpPr>
        <p:spPr bwMode="auto">
          <a:xfrm>
            <a:off x="652462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Texting Underpants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header image" descr="header image"/>
          <p:cNvPicPr>
            <a:picLocks noChangeAspect="1"/>
          </p:cNvPicPr>
          <p:nvPr/>
        </p:nvPicPr>
        <p:blipFill>
          <a:blip r:embed="rId2" cstate="print"/>
          <a:srcRect/>
          <a:stretch>
            <a:fillRect/>
          </a:stretch>
        </p:blipFill>
        <p:spPr bwMode="auto">
          <a:xfrm>
            <a:off x="0" y="0"/>
            <a:ext cx="9144000" cy="1304925"/>
          </a:xfrm>
          <a:prstGeom prst="rect">
            <a:avLst/>
          </a:prstGeom>
          <a:noFill/>
          <a:ln w="9525">
            <a:noFill/>
            <a:miter lim="800000"/>
            <a:headEnd/>
            <a:tailEnd/>
          </a:ln>
        </p:spPr>
      </p:pic>
      <p:pic>
        <p:nvPicPr>
          <p:cNvPr id="2" name="TH Pro logo" descr="TH Pro logo"/>
          <p:cNvPicPr>
            <a:picLocks noChangeAspect="1"/>
          </p:cNvPicPr>
          <p:nvPr/>
        </p:nvPicPr>
        <p:blipFill>
          <a:blip r:embed="rId3" cstate="print"/>
          <a:stretch>
            <a:fillRect/>
          </a:stretch>
        </p:blipFill>
        <p:spPr>
          <a:xfrm>
            <a:off x="6762750" y="142875"/>
            <a:ext cx="2305050" cy="476250"/>
          </a:xfrm>
          <a:prstGeom prst="rect">
            <a:avLst/>
          </a:prstGeom>
          <a:effectLst>
            <a:outerShdw blurRad="57150" dist="95250" dir="2700000" algn="br" rotWithShape="0">
              <a:srgbClr val="000000">
                <a:alpha val="50000"/>
              </a:srgbClr>
            </a:outerShdw>
          </a:effectLst>
        </p:spPr>
      </p:pic>
      <p:sp>
        <p:nvSpPr>
          <p:cNvPr id="44036" name="TextBox 2">
            <a:hlinkClick r:id="rId4"/>
          </p:cNvPr>
          <p:cNvSpPr txBox="1">
            <a:spLocks noChangeArrowheads="1"/>
          </p:cNvSpPr>
          <p:nvPr/>
        </p:nvSpPr>
        <p:spPr bwMode="auto">
          <a:xfrm>
            <a:off x="0" y="6600825"/>
            <a:ext cx="9144000" cy="238125"/>
          </a:xfrm>
          <a:prstGeom prst="rect">
            <a:avLst/>
          </a:prstGeom>
          <a:noFill/>
          <a:ln w="9525">
            <a:noFill/>
            <a:miter lim="800000"/>
            <a:headEnd/>
            <a:tailEnd/>
          </a:ln>
        </p:spPr>
        <p:txBody>
          <a:bodyPr>
            <a:spAutoFit/>
          </a:bodyPr>
          <a:lstStyle/>
          <a:p>
            <a:pPr algn="r">
              <a:lnSpc>
                <a:spcPct val="100000"/>
              </a:lnSpc>
            </a:pPr>
            <a:r>
              <a:rPr lang="en-US" altLang="ko-KR" sz="1200">
                <a:solidFill>
                  <a:srgbClr val="000000"/>
                </a:solidFill>
                <a:ea typeface="굴림" charset="-127"/>
              </a:rPr>
              <a:t>http://www.trendhunter.com/id/81848                                                               Copyright © TrendHunter.com. All Rights Reserved</a:t>
            </a:r>
          </a:p>
        </p:txBody>
      </p:sp>
      <p:sp>
        <p:nvSpPr>
          <p:cNvPr id="44037" name="TextBox 3"/>
          <p:cNvSpPr txBox="1">
            <a:spLocks noChangeArrowheads="1"/>
          </p:cNvSpPr>
          <p:nvPr/>
        </p:nvSpPr>
        <p:spPr bwMode="auto">
          <a:xfrm>
            <a:off x="285750" y="142875"/>
            <a:ext cx="6667500" cy="571500"/>
          </a:xfrm>
          <a:prstGeom prst="rect">
            <a:avLst/>
          </a:prstGeom>
          <a:noFill/>
          <a:ln w="9525">
            <a:noFill/>
            <a:miter lim="800000"/>
            <a:headEnd/>
            <a:tailEnd/>
          </a:ln>
        </p:spPr>
        <p:txBody>
          <a:bodyPr>
            <a:spAutoFit/>
          </a:bodyPr>
          <a:lstStyle/>
          <a:p>
            <a:pPr>
              <a:lnSpc>
                <a:spcPct val="100000"/>
              </a:lnSpc>
            </a:pPr>
            <a:r>
              <a:rPr lang="en-US" altLang="ko-KR" sz="3000" b="1">
                <a:solidFill>
                  <a:srgbClr val="FFFFFF"/>
                </a:solidFill>
                <a:latin typeface="Calibri" pitchFamily="34" charset="0"/>
                <a:ea typeface="굴림" charset="-127"/>
              </a:rPr>
              <a:t>Brand Reversion</a:t>
            </a:r>
          </a:p>
        </p:txBody>
      </p:sp>
      <p:sp>
        <p:nvSpPr>
          <p:cNvPr id="44038" name="TextBox 4"/>
          <p:cNvSpPr txBox="1">
            <a:spLocks noChangeArrowheads="1"/>
          </p:cNvSpPr>
          <p:nvPr/>
        </p:nvSpPr>
        <p:spPr bwMode="auto">
          <a:xfrm>
            <a:off x="285750" y="638175"/>
            <a:ext cx="6667500" cy="171450"/>
          </a:xfrm>
          <a:prstGeom prst="rect">
            <a:avLst/>
          </a:prstGeom>
          <a:noFill/>
          <a:ln w="9525">
            <a:noFill/>
            <a:miter lim="800000"/>
            <a:headEnd/>
            <a:tailEnd/>
          </a:ln>
        </p:spPr>
        <p:txBody>
          <a:bodyPr>
            <a:spAutoFit/>
          </a:bodyPr>
          <a:lstStyle/>
          <a:p>
            <a:pPr>
              <a:lnSpc>
                <a:spcPct val="100000"/>
              </a:lnSpc>
            </a:pPr>
            <a:r>
              <a:rPr lang="en-US" altLang="ko-KR" sz="1800">
                <a:solidFill>
                  <a:srgbClr val="FF0000"/>
                </a:solidFill>
                <a:ea typeface="굴림" charset="-127"/>
              </a:rPr>
              <a:t>Nostalgia opening the door for childhood brands</a:t>
            </a:r>
          </a:p>
        </p:txBody>
      </p:sp>
      <p:pic>
        <p:nvPicPr>
          <p:cNvPr id="44039" name="sidebar image" descr="sidebar image"/>
          <p:cNvPicPr>
            <a:picLocks noChangeAspect="1"/>
          </p:cNvPicPr>
          <p:nvPr/>
        </p:nvPicPr>
        <p:blipFill>
          <a:blip r:embed="rId5" cstate="print"/>
          <a:srcRect/>
          <a:stretch>
            <a:fillRect/>
          </a:stretch>
        </p:blipFill>
        <p:spPr bwMode="auto">
          <a:xfrm>
            <a:off x="7143750" y="1428750"/>
            <a:ext cx="1857375" cy="952500"/>
          </a:xfrm>
          <a:prstGeom prst="rect">
            <a:avLst/>
          </a:prstGeom>
          <a:noFill/>
          <a:ln w="9525">
            <a:noFill/>
            <a:miter lim="800000"/>
            <a:headEnd/>
            <a:tailEnd/>
          </a:ln>
        </p:spPr>
      </p:pic>
      <p:pic>
        <p:nvPicPr>
          <p:cNvPr id="44040" name="sidebar image" descr="sidebar image"/>
          <p:cNvPicPr>
            <a:picLocks noChangeAspect="1"/>
          </p:cNvPicPr>
          <p:nvPr/>
        </p:nvPicPr>
        <p:blipFill>
          <a:blip r:embed="rId6" cstate="print"/>
          <a:srcRect/>
          <a:stretch>
            <a:fillRect/>
          </a:stretch>
        </p:blipFill>
        <p:spPr bwMode="auto">
          <a:xfrm>
            <a:off x="7162800" y="1447800"/>
            <a:ext cx="1819275" cy="914400"/>
          </a:xfrm>
          <a:prstGeom prst="rect">
            <a:avLst/>
          </a:prstGeom>
          <a:noFill/>
          <a:ln w="9525">
            <a:noFill/>
            <a:miter lim="800000"/>
            <a:headEnd/>
            <a:tailEnd/>
          </a:ln>
        </p:spPr>
      </p:pic>
      <p:pic>
        <p:nvPicPr>
          <p:cNvPr id="44041" name="sidebar image" descr="sidebar image"/>
          <p:cNvPicPr>
            <a:picLocks noChangeAspect="1"/>
          </p:cNvPicPr>
          <p:nvPr/>
        </p:nvPicPr>
        <p:blipFill>
          <a:blip r:embed="rId7" cstate="print"/>
          <a:srcRect/>
          <a:stretch>
            <a:fillRect/>
          </a:stretch>
        </p:blipFill>
        <p:spPr bwMode="auto">
          <a:xfrm>
            <a:off x="7191375" y="1476375"/>
            <a:ext cx="1762125" cy="238125"/>
          </a:xfrm>
          <a:prstGeom prst="rect">
            <a:avLst/>
          </a:prstGeom>
          <a:noFill/>
          <a:ln w="9525">
            <a:noFill/>
            <a:miter lim="800000"/>
            <a:headEnd/>
            <a:tailEnd/>
          </a:ln>
        </p:spPr>
      </p:pic>
      <p:pic>
        <p:nvPicPr>
          <p:cNvPr id="44042" name="sidebar image" descr="sidebar image"/>
          <p:cNvPicPr>
            <a:picLocks noChangeAspect="1"/>
          </p:cNvPicPr>
          <p:nvPr/>
        </p:nvPicPr>
        <p:blipFill>
          <a:blip r:embed="rId8" cstate="print"/>
          <a:srcRect/>
          <a:stretch>
            <a:fillRect/>
          </a:stretch>
        </p:blipFill>
        <p:spPr bwMode="auto">
          <a:xfrm>
            <a:off x="7191375" y="1476375"/>
            <a:ext cx="1343025" cy="238125"/>
          </a:xfrm>
          <a:prstGeom prst="rect">
            <a:avLst/>
          </a:prstGeom>
          <a:noFill/>
          <a:ln w="9525">
            <a:noFill/>
            <a:miter lim="800000"/>
            <a:headEnd/>
            <a:tailEnd/>
          </a:ln>
        </p:spPr>
      </p:pic>
      <p:pic>
        <p:nvPicPr>
          <p:cNvPr id="44043" name="sidebar image" descr="sidebar image"/>
          <p:cNvPicPr>
            <a:picLocks noChangeAspect="1"/>
          </p:cNvPicPr>
          <p:nvPr/>
        </p:nvPicPr>
        <p:blipFill>
          <a:blip r:embed="rId9" cstate="print"/>
          <a:srcRect/>
          <a:stretch>
            <a:fillRect/>
          </a:stretch>
        </p:blipFill>
        <p:spPr bwMode="auto">
          <a:xfrm>
            <a:off x="7191375" y="1762125"/>
            <a:ext cx="619125" cy="571500"/>
          </a:xfrm>
          <a:prstGeom prst="rect">
            <a:avLst/>
          </a:prstGeom>
          <a:noFill/>
          <a:ln w="9525">
            <a:noFill/>
            <a:miter lim="800000"/>
            <a:headEnd/>
            <a:tailEnd/>
          </a:ln>
        </p:spPr>
      </p:pic>
      <p:sp>
        <p:nvSpPr>
          <p:cNvPr id="44044" name="TextBox 10"/>
          <p:cNvSpPr txBox="1">
            <a:spLocks noChangeArrowheads="1"/>
          </p:cNvSpPr>
          <p:nvPr/>
        </p:nvSpPr>
        <p:spPr bwMode="auto">
          <a:xfrm>
            <a:off x="7191375" y="1905000"/>
            <a:ext cx="619125" cy="5715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ea typeface="굴림" charset="-127"/>
              </a:rPr>
              <a:t>7.6</a:t>
            </a:r>
          </a:p>
        </p:txBody>
      </p:sp>
      <p:sp>
        <p:nvSpPr>
          <p:cNvPr id="44045" name="TextBox 11"/>
          <p:cNvSpPr txBox="1">
            <a:spLocks noChangeArrowheads="1"/>
          </p:cNvSpPr>
          <p:nvPr/>
        </p:nvSpPr>
        <p:spPr bwMode="auto">
          <a:xfrm>
            <a:off x="7191375" y="1762125"/>
            <a:ext cx="619125" cy="76200"/>
          </a:xfrm>
          <a:prstGeom prst="rect">
            <a:avLst/>
          </a:prstGeom>
          <a:noFill/>
          <a:ln w="9525">
            <a:noFill/>
            <a:miter lim="800000"/>
            <a:headEnd/>
            <a:tailEnd/>
          </a:ln>
        </p:spPr>
        <p:txBody>
          <a:bodyPr>
            <a:spAutoFit/>
          </a:bodyPr>
          <a:lstStyle/>
          <a:p>
            <a:pPr algn="ctr">
              <a:lnSpc>
                <a:spcPct val="100000"/>
              </a:lnSpc>
            </a:pPr>
            <a:r>
              <a:rPr lang="en-US" altLang="ko-KR" sz="800">
                <a:solidFill>
                  <a:srgbClr val="FFFFFF"/>
                </a:solidFill>
                <a:ea typeface="굴림" charset="-127"/>
              </a:rPr>
              <a:t>Score:</a:t>
            </a:r>
          </a:p>
        </p:txBody>
      </p:sp>
      <p:sp>
        <p:nvSpPr>
          <p:cNvPr id="44046" name="TextBox 12"/>
          <p:cNvSpPr txBox="1">
            <a:spLocks noChangeArrowheads="1"/>
          </p:cNvSpPr>
          <p:nvPr/>
        </p:nvSpPr>
        <p:spPr bwMode="auto">
          <a:xfrm>
            <a:off x="7810500" y="171450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This Year and Hot</a:t>
            </a:r>
          </a:p>
        </p:txBody>
      </p:sp>
      <p:sp>
        <p:nvSpPr>
          <p:cNvPr id="44047" name="TextBox 13"/>
          <p:cNvSpPr txBox="1">
            <a:spLocks noChangeArrowheads="1"/>
          </p:cNvSpPr>
          <p:nvPr/>
        </p:nvSpPr>
        <p:spPr bwMode="auto">
          <a:xfrm>
            <a:off x="7810500" y="1857375"/>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Top 9 Examples:</a:t>
            </a:r>
          </a:p>
        </p:txBody>
      </p:sp>
      <p:sp>
        <p:nvSpPr>
          <p:cNvPr id="44048" name="TextBox 14"/>
          <p:cNvSpPr txBox="1">
            <a:spLocks noChangeArrowheads="1"/>
          </p:cNvSpPr>
          <p:nvPr/>
        </p:nvSpPr>
        <p:spPr bwMode="auto">
          <a:xfrm>
            <a:off x="7810500" y="1952625"/>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330,500 Total Clicks</a:t>
            </a:r>
          </a:p>
        </p:txBody>
      </p:sp>
      <p:sp>
        <p:nvSpPr>
          <p:cNvPr id="44049" name="TextBox 15"/>
          <p:cNvSpPr txBox="1">
            <a:spLocks noChangeArrowheads="1"/>
          </p:cNvSpPr>
          <p:nvPr/>
        </p:nvSpPr>
        <p:spPr bwMode="auto">
          <a:xfrm>
            <a:off x="7810500" y="2095500"/>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Date Range:</a:t>
            </a:r>
          </a:p>
        </p:txBody>
      </p:sp>
      <p:sp>
        <p:nvSpPr>
          <p:cNvPr id="44050" name="TextBox 16"/>
          <p:cNvSpPr txBox="1">
            <a:spLocks noChangeArrowheads="1"/>
          </p:cNvSpPr>
          <p:nvPr/>
        </p:nvSpPr>
        <p:spPr bwMode="auto">
          <a:xfrm>
            <a:off x="7810500" y="219075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Oct 09 - May 10</a:t>
            </a:r>
          </a:p>
        </p:txBody>
      </p:sp>
      <p:pic>
        <p:nvPicPr>
          <p:cNvPr id="44051" name="sidebar image" descr="sidebar image"/>
          <p:cNvPicPr>
            <a:picLocks noChangeAspect="1"/>
          </p:cNvPicPr>
          <p:nvPr/>
        </p:nvPicPr>
        <p:blipFill>
          <a:blip r:embed="rId10" cstate="print"/>
          <a:srcRect/>
          <a:stretch>
            <a:fillRect/>
          </a:stretch>
        </p:blipFill>
        <p:spPr bwMode="auto">
          <a:xfrm>
            <a:off x="0" y="1304925"/>
            <a:ext cx="381000" cy="5553075"/>
          </a:xfrm>
          <a:prstGeom prst="rect">
            <a:avLst/>
          </a:prstGeom>
          <a:noFill/>
          <a:ln w="9525">
            <a:noFill/>
            <a:miter lim="800000"/>
            <a:headEnd/>
            <a:tailEnd/>
          </a:ln>
        </p:spPr>
      </p:pic>
      <p:sp>
        <p:nvSpPr>
          <p:cNvPr id="44052" name="TextBox 18"/>
          <p:cNvSpPr txBox="1">
            <a:spLocks noChangeArrowheads="1"/>
          </p:cNvSpPr>
          <p:nvPr/>
        </p:nvSpPr>
        <p:spPr bwMode="auto">
          <a:xfrm rot="-5400000">
            <a:off x="-1238250" y="5191125"/>
            <a:ext cx="2857500" cy="4572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latin typeface="Calibri" pitchFamily="34" charset="0"/>
                <a:ea typeface="굴림" charset="-127"/>
              </a:rPr>
              <a:t>Marketing</a:t>
            </a:r>
          </a:p>
        </p:txBody>
      </p:sp>
      <p:sp>
        <p:nvSpPr>
          <p:cNvPr id="44053" name="TextBox 19"/>
          <p:cNvSpPr txBox="1">
            <a:spLocks noChangeArrowheads="1"/>
          </p:cNvSpPr>
          <p:nvPr/>
        </p:nvSpPr>
        <p:spPr bwMode="auto">
          <a:xfrm>
            <a:off x="476250" y="1428750"/>
            <a:ext cx="6572250" cy="1143000"/>
          </a:xfrm>
          <a:prstGeom prst="rect">
            <a:avLst/>
          </a:prstGeom>
          <a:noFill/>
          <a:ln w="9525">
            <a:noFill/>
            <a:miter lim="800000"/>
            <a:headEnd/>
            <a:tailEnd/>
          </a:ln>
        </p:spPr>
        <p:txBody>
          <a:bodyPr>
            <a:spAutoFit/>
          </a:bodyPr>
          <a:lstStyle/>
          <a:p>
            <a:pPr>
              <a:lnSpc>
                <a:spcPct val="100000"/>
              </a:lnSpc>
            </a:pPr>
            <a:r>
              <a:rPr lang="en-US" altLang="ko-KR" sz="1300">
                <a:solidFill>
                  <a:srgbClr val="000000"/>
                </a:solidFill>
                <a:ea typeface="굴림" charset="-127"/>
              </a:rPr>
              <a:t>Implications - The continual search for nostalgic, childhood symbols indicates that consumers may want more than the imposing, mega-brands of today. The Walt Disney Company has managed to capture--and stay in--the hearts of consumers, as well as inspire products in everything from furniture to fashion. Thus, being yesterday's long-established brand may prove more beneficial in today's crowded marketplace.</a:t>
            </a:r>
          </a:p>
        </p:txBody>
      </p:sp>
      <p:pic>
        <p:nvPicPr>
          <p:cNvPr id="44054" name="sidebar image" descr="sidebar image"/>
          <p:cNvPicPr>
            <a:picLocks noChangeAspect="1"/>
          </p:cNvPicPr>
          <p:nvPr/>
        </p:nvPicPr>
        <p:blipFill>
          <a:blip r:embed="rId11" cstate="print"/>
          <a:srcRect/>
          <a:stretch>
            <a:fillRect/>
          </a:stretch>
        </p:blipFill>
        <p:spPr bwMode="auto">
          <a:xfrm>
            <a:off x="552450" y="2933700"/>
            <a:ext cx="1323975" cy="1133475"/>
          </a:xfrm>
          <a:prstGeom prst="rect">
            <a:avLst/>
          </a:prstGeom>
          <a:noFill/>
          <a:ln w="9525">
            <a:noFill/>
            <a:miter lim="800000"/>
            <a:headEnd/>
            <a:tailEnd/>
          </a:ln>
        </p:spPr>
      </p:pic>
      <p:pic>
        <p:nvPicPr>
          <p:cNvPr id="44055" name="Image" descr="Image">
            <a:hlinkClick r:id="rId12" tooltip="Go to Fairytale Heroine Pin-Ups"/>
          </p:cNvPr>
          <p:cNvPicPr>
            <a:picLocks noChangeAspect="1"/>
          </p:cNvPicPr>
          <p:nvPr/>
        </p:nvPicPr>
        <p:blipFill>
          <a:blip r:embed="rId13" cstate="print"/>
          <a:srcRect/>
          <a:stretch>
            <a:fillRect/>
          </a:stretch>
        </p:blipFill>
        <p:spPr bwMode="auto">
          <a:xfrm>
            <a:off x="571500" y="2976563"/>
            <a:ext cx="1285875" cy="1047750"/>
          </a:xfrm>
          <a:prstGeom prst="rect">
            <a:avLst/>
          </a:prstGeom>
          <a:noFill/>
          <a:ln w="9525">
            <a:noFill/>
            <a:miter lim="800000"/>
            <a:headEnd/>
            <a:tailEnd/>
          </a:ln>
        </p:spPr>
      </p:pic>
      <p:sp>
        <p:nvSpPr>
          <p:cNvPr id="44056" name="TextBox 22"/>
          <p:cNvSpPr txBox="1">
            <a:spLocks noChangeArrowheads="1"/>
          </p:cNvSpPr>
          <p:nvPr/>
        </p:nvSpPr>
        <p:spPr bwMode="auto">
          <a:xfrm>
            <a:off x="119062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Apr / 10.0</a:t>
            </a:r>
          </a:p>
        </p:txBody>
      </p:sp>
      <p:sp>
        <p:nvSpPr>
          <p:cNvPr id="44057" name="TextBox 23"/>
          <p:cNvSpPr txBox="1">
            <a:spLocks noChangeArrowheads="1"/>
          </p:cNvSpPr>
          <p:nvPr/>
        </p:nvSpPr>
        <p:spPr bwMode="auto">
          <a:xfrm>
            <a:off x="47625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73498</a:t>
            </a:r>
          </a:p>
        </p:txBody>
      </p:sp>
      <p:sp>
        <p:nvSpPr>
          <p:cNvPr id="44058" name="TextBox 24"/>
          <p:cNvSpPr txBox="1">
            <a:spLocks noChangeArrowheads="1"/>
          </p:cNvSpPr>
          <p:nvPr/>
        </p:nvSpPr>
        <p:spPr bwMode="auto">
          <a:xfrm>
            <a:off x="57150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Fairytale Heroine Pin-Ups</a:t>
            </a:r>
          </a:p>
        </p:txBody>
      </p:sp>
      <p:pic>
        <p:nvPicPr>
          <p:cNvPr id="44059" name="sidebar image" descr="sidebar image"/>
          <p:cNvPicPr>
            <a:picLocks noChangeAspect="1"/>
          </p:cNvPicPr>
          <p:nvPr/>
        </p:nvPicPr>
        <p:blipFill>
          <a:blip r:embed="rId11" cstate="print"/>
          <a:srcRect/>
          <a:stretch>
            <a:fillRect/>
          </a:stretch>
        </p:blipFill>
        <p:spPr bwMode="auto">
          <a:xfrm>
            <a:off x="1981200" y="2933700"/>
            <a:ext cx="1323975" cy="1133475"/>
          </a:xfrm>
          <a:prstGeom prst="rect">
            <a:avLst/>
          </a:prstGeom>
          <a:noFill/>
          <a:ln w="9525">
            <a:noFill/>
            <a:miter lim="800000"/>
            <a:headEnd/>
            <a:tailEnd/>
          </a:ln>
        </p:spPr>
      </p:pic>
      <p:pic>
        <p:nvPicPr>
          <p:cNvPr id="44060" name="Image" descr="Image">
            <a:hlinkClick r:id="rId14" tooltip="Go to Minnie Mouse Fashiontography"/>
          </p:cNvPr>
          <p:cNvPicPr>
            <a:picLocks noChangeAspect="1"/>
          </p:cNvPicPr>
          <p:nvPr/>
        </p:nvPicPr>
        <p:blipFill>
          <a:blip r:embed="rId15" cstate="print"/>
          <a:srcRect/>
          <a:stretch>
            <a:fillRect/>
          </a:stretch>
        </p:blipFill>
        <p:spPr bwMode="auto">
          <a:xfrm>
            <a:off x="2000250" y="2976563"/>
            <a:ext cx="1285875" cy="1047750"/>
          </a:xfrm>
          <a:prstGeom prst="rect">
            <a:avLst/>
          </a:prstGeom>
          <a:noFill/>
          <a:ln w="9525">
            <a:noFill/>
            <a:miter lim="800000"/>
            <a:headEnd/>
            <a:tailEnd/>
          </a:ln>
        </p:spPr>
      </p:pic>
      <p:sp>
        <p:nvSpPr>
          <p:cNvPr id="44061" name="TextBox 27"/>
          <p:cNvSpPr txBox="1">
            <a:spLocks noChangeArrowheads="1"/>
          </p:cNvSpPr>
          <p:nvPr/>
        </p:nvSpPr>
        <p:spPr bwMode="auto">
          <a:xfrm>
            <a:off x="261937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Nov / 9.6</a:t>
            </a:r>
          </a:p>
        </p:txBody>
      </p:sp>
      <p:sp>
        <p:nvSpPr>
          <p:cNvPr id="44062" name="TextBox 28"/>
          <p:cNvSpPr txBox="1">
            <a:spLocks noChangeArrowheads="1"/>
          </p:cNvSpPr>
          <p:nvPr/>
        </p:nvSpPr>
        <p:spPr bwMode="auto">
          <a:xfrm>
            <a:off x="190500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59668</a:t>
            </a:r>
          </a:p>
        </p:txBody>
      </p:sp>
      <p:sp>
        <p:nvSpPr>
          <p:cNvPr id="44063" name="TextBox 29"/>
          <p:cNvSpPr txBox="1">
            <a:spLocks noChangeArrowheads="1"/>
          </p:cNvSpPr>
          <p:nvPr/>
        </p:nvSpPr>
        <p:spPr bwMode="auto">
          <a:xfrm>
            <a:off x="200025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Minnie Mouse Fashiontography</a:t>
            </a:r>
          </a:p>
        </p:txBody>
      </p:sp>
      <p:pic>
        <p:nvPicPr>
          <p:cNvPr id="44064" name="sidebar image" descr="sidebar image"/>
          <p:cNvPicPr>
            <a:picLocks noChangeAspect="1"/>
          </p:cNvPicPr>
          <p:nvPr/>
        </p:nvPicPr>
        <p:blipFill>
          <a:blip r:embed="rId11" cstate="print"/>
          <a:srcRect/>
          <a:stretch>
            <a:fillRect/>
          </a:stretch>
        </p:blipFill>
        <p:spPr bwMode="auto">
          <a:xfrm>
            <a:off x="3409950" y="2933700"/>
            <a:ext cx="1323975" cy="1133475"/>
          </a:xfrm>
          <a:prstGeom prst="rect">
            <a:avLst/>
          </a:prstGeom>
          <a:noFill/>
          <a:ln w="9525">
            <a:noFill/>
            <a:miter lim="800000"/>
            <a:headEnd/>
            <a:tailEnd/>
          </a:ln>
        </p:spPr>
      </p:pic>
      <p:pic>
        <p:nvPicPr>
          <p:cNvPr id="44065" name="Image" descr="Image">
            <a:hlinkClick r:id="rId16" tooltip="Go to Post-Apocalyptic Disney Art"/>
          </p:cNvPr>
          <p:cNvPicPr>
            <a:picLocks noChangeAspect="1"/>
          </p:cNvPicPr>
          <p:nvPr/>
        </p:nvPicPr>
        <p:blipFill>
          <a:blip r:embed="rId17" cstate="print"/>
          <a:srcRect/>
          <a:stretch>
            <a:fillRect/>
          </a:stretch>
        </p:blipFill>
        <p:spPr bwMode="auto">
          <a:xfrm>
            <a:off x="3429000" y="2976563"/>
            <a:ext cx="1285875" cy="1047750"/>
          </a:xfrm>
          <a:prstGeom prst="rect">
            <a:avLst/>
          </a:prstGeom>
          <a:noFill/>
          <a:ln w="9525">
            <a:noFill/>
            <a:miter lim="800000"/>
            <a:headEnd/>
            <a:tailEnd/>
          </a:ln>
        </p:spPr>
      </p:pic>
      <p:sp>
        <p:nvSpPr>
          <p:cNvPr id="44066" name="TextBox 32"/>
          <p:cNvSpPr txBox="1">
            <a:spLocks noChangeArrowheads="1"/>
          </p:cNvSpPr>
          <p:nvPr/>
        </p:nvSpPr>
        <p:spPr bwMode="auto">
          <a:xfrm>
            <a:off x="404812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9.5</a:t>
            </a:r>
          </a:p>
        </p:txBody>
      </p:sp>
      <p:sp>
        <p:nvSpPr>
          <p:cNvPr id="44067" name="TextBox 33"/>
          <p:cNvSpPr txBox="1">
            <a:spLocks noChangeArrowheads="1"/>
          </p:cNvSpPr>
          <p:nvPr/>
        </p:nvSpPr>
        <p:spPr bwMode="auto">
          <a:xfrm>
            <a:off x="333375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75003</a:t>
            </a:r>
          </a:p>
        </p:txBody>
      </p:sp>
      <p:sp>
        <p:nvSpPr>
          <p:cNvPr id="44068" name="TextBox 34"/>
          <p:cNvSpPr txBox="1">
            <a:spLocks noChangeArrowheads="1"/>
          </p:cNvSpPr>
          <p:nvPr/>
        </p:nvSpPr>
        <p:spPr bwMode="auto">
          <a:xfrm>
            <a:off x="342900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Post-Apocalyptic Disney Art</a:t>
            </a:r>
          </a:p>
        </p:txBody>
      </p:sp>
      <p:pic>
        <p:nvPicPr>
          <p:cNvPr id="44069" name="sidebar image" descr="sidebar image"/>
          <p:cNvPicPr>
            <a:picLocks noChangeAspect="1"/>
          </p:cNvPicPr>
          <p:nvPr/>
        </p:nvPicPr>
        <p:blipFill>
          <a:blip r:embed="rId11" cstate="print"/>
          <a:srcRect/>
          <a:stretch>
            <a:fillRect/>
          </a:stretch>
        </p:blipFill>
        <p:spPr bwMode="auto">
          <a:xfrm>
            <a:off x="4838700" y="2933700"/>
            <a:ext cx="1323975" cy="1133475"/>
          </a:xfrm>
          <a:prstGeom prst="rect">
            <a:avLst/>
          </a:prstGeom>
          <a:noFill/>
          <a:ln w="9525">
            <a:noFill/>
            <a:miter lim="800000"/>
            <a:headEnd/>
            <a:tailEnd/>
          </a:ln>
        </p:spPr>
      </p:pic>
      <p:pic>
        <p:nvPicPr>
          <p:cNvPr id="44070" name="Image" descr="Image">
            <a:hlinkClick r:id="rId18" tooltip="Go to Disney Doll Fashion"/>
          </p:cNvPr>
          <p:cNvPicPr>
            <a:picLocks noChangeAspect="1"/>
          </p:cNvPicPr>
          <p:nvPr/>
        </p:nvPicPr>
        <p:blipFill>
          <a:blip r:embed="rId19" cstate="print"/>
          <a:srcRect/>
          <a:stretch>
            <a:fillRect/>
          </a:stretch>
        </p:blipFill>
        <p:spPr bwMode="auto">
          <a:xfrm>
            <a:off x="4857750" y="2976563"/>
            <a:ext cx="1285875" cy="1047750"/>
          </a:xfrm>
          <a:prstGeom prst="rect">
            <a:avLst/>
          </a:prstGeom>
          <a:noFill/>
          <a:ln w="9525">
            <a:noFill/>
            <a:miter lim="800000"/>
            <a:headEnd/>
            <a:tailEnd/>
          </a:ln>
        </p:spPr>
      </p:pic>
      <p:sp>
        <p:nvSpPr>
          <p:cNvPr id="44071" name="TextBox 37"/>
          <p:cNvSpPr txBox="1">
            <a:spLocks noChangeArrowheads="1"/>
          </p:cNvSpPr>
          <p:nvPr/>
        </p:nvSpPr>
        <p:spPr bwMode="auto">
          <a:xfrm>
            <a:off x="547687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8.9</a:t>
            </a:r>
          </a:p>
        </p:txBody>
      </p:sp>
      <p:sp>
        <p:nvSpPr>
          <p:cNvPr id="44072" name="TextBox 38"/>
          <p:cNvSpPr txBox="1">
            <a:spLocks noChangeArrowheads="1"/>
          </p:cNvSpPr>
          <p:nvPr/>
        </p:nvSpPr>
        <p:spPr bwMode="auto">
          <a:xfrm>
            <a:off x="476250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75608</a:t>
            </a:r>
          </a:p>
        </p:txBody>
      </p:sp>
      <p:sp>
        <p:nvSpPr>
          <p:cNvPr id="44073" name="TextBox 39"/>
          <p:cNvSpPr txBox="1">
            <a:spLocks noChangeArrowheads="1"/>
          </p:cNvSpPr>
          <p:nvPr/>
        </p:nvSpPr>
        <p:spPr bwMode="auto">
          <a:xfrm>
            <a:off x="485775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Disney Doll Fashion</a:t>
            </a:r>
          </a:p>
        </p:txBody>
      </p:sp>
      <p:pic>
        <p:nvPicPr>
          <p:cNvPr id="44074" name="sidebar image" descr="sidebar image"/>
          <p:cNvPicPr>
            <a:picLocks noChangeAspect="1"/>
          </p:cNvPicPr>
          <p:nvPr/>
        </p:nvPicPr>
        <p:blipFill>
          <a:blip r:embed="rId11" cstate="print"/>
          <a:srcRect/>
          <a:stretch>
            <a:fillRect/>
          </a:stretch>
        </p:blipFill>
        <p:spPr bwMode="auto">
          <a:xfrm>
            <a:off x="6267450" y="2933700"/>
            <a:ext cx="1323975" cy="1133475"/>
          </a:xfrm>
          <a:prstGeom prst="rect">
            <a:avLst/>
          </a:prstGeom>
          <a:noFill/>
          <a:ln w="9525">
            <a:noFill/>
            <a:miter lim="800000"/>
            <a:headEnd/>
            <a:tailEnd/>
          </a:ln>
        </p:spPr>
      </p:pic>
      <p:pic>
        <p:nvPicPr>
          <p:cNvPr id="44075" name="Image" descr="Image">
            <a:hlinkClick r:id="rId20" tooltip="Go to Amusement Park Takeover Ads"/>
          </p:cNvPr>
          <p:cNvPicPr>
            <a:picLocks noChangeAspect="1"/>
          </p:cNvPicPr>
          <p:nvPr/>
        </p:nvPicPr>
        <p:blipFill>
          <a:blip r:embed="rId21" cstate="print"/>
          <a:srcRect/>
          <a:stretch>
            <a:fillRect/>
          </a:stretch>
        </p:blipFill>
        <p:spPr bwMode="auto">
          <a:xfrm>
            <a:off x="6286500" y="2976563"/>
            <a:ext cx="1285875" cy="1047750"/>
          </a:xfrm>
          <a:prstGeom prst="rect">
            <a:avLst/>
          </a:prstGeom>
          <a:noFill/>
          <a:ln w="9525">
            <a:noFill/>
            <a:miter lim="800000"/>
            <a:headEnd/>
            <a:tailEnd/>
          </a:ln>
        </p:spPr>
      </p:pic>
      <p:sp>
        <p:nvSpPr>
          <p:cNvPr id="44076" name="TextBox 42"/>
          <p:cNvSpPr txBox="1">
            <a:spLocks noChangeArrowheads="1"/>
          </p:cNvSpPr>
          <p:nvPr/>
        </p:nvSpPr>
        <p:spPr bwMode="auto">
          <a:xfrm>
            <a:off x="690562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6.7</a:t>
            </a:r>
          </a:p>
        </p:txBody>
      </p:sp>
      <p:sp>
        <p:nvSpPr>
          <p:cNvPr id="44077" name="TextBox 43"/>
          <p:cNvSpPr txBox="1">
            <a:spLocks noChangeArrowheads="1"/>
          </p:cNvSpPr>
          <p:nvPr/>
        </p:nvSpPr>
        <p:spPr bwMode="auto">
          <a:xfrm>
            <a:off x="619125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74698</a:t>
            </a:r>
          </a:p>
        </p:txBody>
      </p:sp>
      <p:sp>
        <p:nvSpPr>
          <p:cNvPr id="44078" name="TextBox 44"/>
          <p:cNvSpPr txBox="1">
            <a:spLocks noChangeArrowheads="1"/>
          </p:cNvSpPr>
          <p:nvPr/>
        </p:nvSpPr>
        <p:spPr bwMode="auto">
          <a:xfrm>
            <a:off x="628650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Amusement Park Takeover Ads</a:t>
            </a:r>
          </a:p>
        </p:txBody>
      </p:sp>
      <p:pic>
        <p:nvPicPr>
          <p:cNvPr id="44079" name="sidebar image" descr="sidebar image"/>
          <p:cNvPicPr>
            <a:picLocks noChangeAspect="1"/>
          </p:cNvPicPr>
          <p:nvPr/>
        </p:nvPicPr>
        <p:blipFill>
          <a:blip r:embed="rId11" cstate="print"/>
          <a:srcRect/>
          <a:stretch>
            <a:fillRect/>
          </a:stretch>
        </p:blipFill>
        <p:spPr bwMode="auto">
          <a:xfrm>
            <a:off x="7696200" y="2933700"/>
            <a:ext cx="1323975" cy="1133475"/>
          </a:xfrm>
          <a:prstGeom prst="rect">
            <a:avLst/>
          </a:prstGeom>
          <a:noFill/>
          <a:ln w="9525">
            <a:noFill/>
            <a:miter lim="800000"/>
            <a:headEnd/>
            <a:tailEnd/>
          </a:ln>
        </p:spPr>
      </p:pic>
      <p:pic>
        <p:nvPicPr>
          <p:cNvPr id="44080" name="Image" descr="Image">
            <a:hlinkClick r:id="rId22" tooltip="Go to Adult Disney"/>
          </p:cNvPr>
          <p:cNvPicPr>
            <a:picLocks noChangeAspect="1"/>
          </p:cNvPicPr>
          <p:nvPr/>
        </p:nvPicPr>
        <p:blipFill>
          <a:blip r:embed="rId23" cstate="print"/>
          <a:srcRect/>
          <a:stretch>
            <a:fillRect/>
          </a:stretch>
        </p:blipFill>
        <p:spPr bwMode="auto">
          <a:xfrm>
            <a:off x="7715250" y="2976563"/>
            <a:ext cx="1285875" cy="1047750"/>
          </a:xfrm>
          <a:prstGeom prst="rect">
            <a:avLst/>
          </a:prstGeom>
          <a:noFill/>
          <a:ln w="9525">
            <a:noFill/>
            <a:miter lim="800000"/>
            <a:headEnd/>
            <a:tailEnd/>
          </a:ln>
        </p:spPr>
      </p:pic>
      <p:sp>
        <p:nvSpPr>
          <p:cNvPr id="44081" name="TextBox 47"/>
          <p:cNvSpPr txBox="1">
            <a:spLocks noChangeArrowheads="1"/>
          </p:cNvSpPr>
          <p:nvPr/>
        </p:nvSpPr>
        <p:spPr bwMode="auto">
          <a:xfrm>
            <a:off x="833437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Feb / 6.6</a:t>
            </a:r>
          </a:p>
        </p:txBody>
      </p:sp>
      <p:sp>
        <p:nvSpPr>
          <p:cNvPr id="44082" name="TextBox 48"/>
          <p:cNvSpPr txBox="1">
            <a:spLocks noChangeArrowheads="1"/>
          </p:cNvSpPr>
          <p:nvPr/>
        </p:nvSpPr>
        <p:spPr bwMode="auto">
          <a:xfrm>
            <a:off x="762000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66744</a:t>
            </a:r>
          </a:p>
        </p:txBody>
      </p:sp>
      <p:sp>
        <p:nvSpPr>
          <p:cNvPr id="44083" name="TextBox 49"/>
          <p:cNvSpPr txBox="1">
            <a:spLocks noChangeArrowheads="1"/>
          </p:cNvSpPr>
          <p:nvPr/>
        </p:nvSpPr>
        <p:spPr bwMode="auto">
          <a:xfrm>
            <a:off x="771525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Adult Disney</a:t>
            </a:r>
          </a:p>
        </p:txBody>
      </p:sp>
      <p:pic>
        <p:nvPicPr>
          <p:cNvPr id="44084" name="sidebar image" descr="sidebar image"/>
          <p:cNvPicPr>
            <a:picLocks noChangeAspect="1"/>
          </p:cNvPicPr>
          <p:nvPr/>
        </p:nvPicPr>
        <p:blipFill>
          <a:blip r:embed="rId11" cstate="print"/>
          <a:srcRect/>
          <a:stretch>
            <a:fillRect/>
          </a:stretch>
        </p:blipFill>
        <p:spPr bwMode="auto">
          <a:xfrm>
            <a:off x="552450" y="4838700"/>
            <a:ext cx="1323975" cy="1133475"/>
          </a:xfrm>
          <a:prstGeom prst="rect">
            <a:avLst/>
          </a:prstGeom>
          <a:noFill/>
          <a:ln w="9525">
            <a:noFill/>
            <a:miter lim="800000"/>
            <a:headEnd/>
            <a:tailEnd/>
          </a:ln>
        </p:spPr>
      </p:pic>
      <p:pic>
        <p:nvPicPr>
          <p:cNvPr id="44085" name="Image" descr="Image">
            <a:hlinkClick r:id="rId24" tooltip="Go to Cartoon Confessionals"/>
          </p:cNvPr>
          <p:cNvPicPr>
            <a:picLocks noChangeAspect="1"/>
          </p:cNvPicPr>
          <p:nvPr/>
        </p:nvPicPr>
        <p:blipFill>
          <a:blip r:embed="rId25" cstate="print"/>
          <a:srcRect/>
          <a:stretch>
            <a:fillRect/>
          </a:stretch>
        </p:blipFill>
        <p:spPr bwMode="auto">
          <a:xfrm>
            <a:off x="571500" y="4881563"/>
            <a:ext cx="1285875" cy="1047750"/>
          </a:xfrm>
          <a:prstGeom prst="rect">
            <a:avLst/>
          </a:prstGeom>
          <a:noFill/>
          <a:ln w="9525">
            <a:noFill/>
            <a:miter lim="800000"/>
            <a:headEnd/>
            <a:tailEnd/>
          </a:ln>
        </p:spPr>
      </p:pic>
      <p:sp>
        <p:nvSpPr>
          <p:cNvPr id="44086" name="TextBox 52"/>
          <p:cNvSpPr txBox="1">
            <a:spLocks noChangeArrowheads="1"/>
          </p:cNvSpPr>
          <p:nvPr/>
        </p:nvSpPr>
        <p:spPr bwMode="auto">
          <a:xfrm>
            <a:off x="119062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Oct / 6.5</a:t>
            </a:r>
          </a:p>
        </p:txBody>
      </p:sp>
      <p:sp>
        <p:nvSpPr>
          <p:cNvPr id="44087" name="TextBox 53"/>
          <p:cNvSpPr txBox="1">
            <a:spLocks noChangeArrowheads="1"/>
          </p:cNvSpPr>
          <p:nvPr/>
        </p:nvSpPr>
        <p:spPr bwMode="auto">
          <a:xfrm>
            <a:off x="47625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58069</a:t>
            </a:r>
          </a:p>
        </p:txBody>
      </p:sp>
      <p:sp>
        <p:nvSpPr>
          <p:cNvPr id="44088" name="TextBox 54"/>
          <p:cNvSpPr txBox="1">
            <a:spLocks noChangeArrowheads="1"/>
          </p:cNvSpPr>
          <p:nvPr/>
        </p:nvSpPr>
        <p:spPr bwMode="auto">
          <a:xfrm>
            <a:off x="57150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Cartoon Confessionals</a:t>
            </a:r>
          </a:p>
        </p:txBody>
      </p:sp>
      <p:pic>
        <p:nvPicPr>
          <p:cNvPr id="44089" name="sidebar image" descr="sidebar image"/>
          <p:cNvPicPr>
            <a:picLocks noChangeAspect="1"/>
          </p:cNvPicPr>
          <p:nvPr/>
        </p:nvPicPr>
        <p:blipFill>
          <a:blip r:embed="rId11" cstate="print"/>
          <a:srcRect/>
          <a:stretch>
            <a:fillRect/>
          </a:stretch>
        </p:blipFill>
        <p:spPr bwMode="auto">
          <a:xfrm>
            <a:off x="1981200" y="4838700"/>
            <a:ext cx="1323975" cy="1133475"/>
          </a:xfrm>
          <a:prstGeom prst="rect">
            <a:avLst/>
          </a:prstGeom>
          <a:noFill/>
          <a:ln w="9525">
            <a:noFill/>
            <a:miter lim="800000"/>
            <a:headEnd/>
            <a:tailEnd/>
          </a:ln>
        </p:spPr>
      </p:pic>
      <p:pic>
        <p:nvPicPr>
          <p:cNvPr id="44090" name="Image" descr="Image">
            <a:hlinkClick r:id="rId26" tooltip="Go to Iconic Cartoon Redesigns"/>
          </p:cNvPr>
          <p:cNvPicPr>
            <a:picLocks noChangeAspect="1"/>
          </p:cNvPicPr>
          <p:nvPr/>
        </p:nvPicPr>
        <p:blipFill>
          <a:blip r:embed="rId27" cstate="print"/>
          <a:srcRect/>
          <a:stretch>
            <a:fillRect/>
          </a:stretch>
        </p:blipFill>
        <p:spPr bwMode="auto">
          <a:xfrm>
            <a:off x="2000250" y="4881563"/>
            <a:ext cx="1285875" cy="1047750"/>
          </a:xfrm>
          <a:prstGeom prst="rect">
            <a:avLst/>
          </a:prstGeom>
          <a:noFill/>
          <a:ln w="9525">
            <a:noFill/>
            <a:miter lim="800000"/>
            <a:headEnd/>
            <a:tailEnd/>
          </a:ln>
        </p:spPr>
      </p:pic>
      <p:sp>
        <p:nvSpPr>
          <p:cNvPr id="44091" name="TextBox 57"/>
          <p:cNvSpPr txBox="1">
            <a:spLocks noChangeArrowheads="1"/>
          </p:cNvSpPr>
          <p:nvPr/>
        </p:nvSpPr>
        <p:spPr bwMode="auto">
          <a:xfrm>
            <a:off x="261937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Nov / 6.0</a:t>
            </a:r>
          </a:p>
        </p:txBody>
      </p:sp>
      <p:sp>
        <p:nvSpPr>
          <p:cNvPr id="44092" name="TextBox 58"/>
          <p:cNvSpPr txBox="1">
            <a:spLocks noChangeArrowheads="1"/>
          </p:cNvSpPr>
          <p:nvPr/>
        </p:nvSpPr>
        <p:spPr bwMode="auto">
          <a:xfrm>
            <a:off x="190500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58533</a:t>
            </a:r>
          </a:p>
        </p:txBody>
      </p:sp>
      <p:sp>
        <p:nvSpPr>
          <p:cNvPr id="44093" name="TextBox 59"/>
          <p:cNvSpPr txBox="1">
            <a:spLocks noChangeArrowheads="1"/>
          </p:cNvSpPr>
          <p:nvPr/>
        </p:nvSpPr>
        <p:spPr bwMode="auto">
          <a:xfrm>
            <a:off x="200025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Iconic Cartoon Redesigns</a:t>
            </a:r>
          </a:p>
        </p:txBody>
      </p:sp>
      <p:pic>
        <p:nvPicPr>
          <p:cNvPr id="44094" name="sidebar image" descr="sidebar image"/>
          <p:cNvPicPr>
            <a:picLocks noChangeAspect="1"/>
          </p:cNvPicPr>
          <p:nvPr/>
        </p:nvPicPr>
        <p:blipFill>
          <a:blip r:embed="rId11" cstate="print"/>
          <a:srcRect/>
          <a:stretch>
            <a:fillRect/>
          </a:stretch>
        </p:blipFill>
        <p:spPr bwMode="auto">
          <a:xfrm>
            <a:off x="3409950" y="4838700"/>
            <a:ext cx="1323975" cy="1133475"/>
          </a:xfrm>
          <a:prstGeom prst="rect">
            <a:avLst/>
          </a:prstGeom>
          <a:noFill/>
          <a:ln w="9525">
            <a:noFill/>
            <a:miter lim="800000"/>
            <a:headEnd/>
            <a:tailEnd/>
          </a:ln>
        </p:spPr>
      </p:pic>
      <p:pic>
        <p:nvPicPr>
          <p:cNvPr id="44095" name="Image" descr="Image">
            <a:hlinkClick r:id="rId28" tooltip="Go to Mouseketeer Bar Stools"/>
          </p:cNvPr>
          <p:cNvPicPr>
            <a:picLocks noChangeAspect="1"/>
          </p:cNvPicPr>
          <p:nvPr/>
        </p:nvPicPr>
        <p:blipFill>
          <a:blip r:embed="rId29" cstate="print"/>
          <a:srcRect/>
          <a:stretch>
            <a:fillRect/>
          </a:stretch>
        </p:blipFill>
        <p:spPr bwMode="auto">
          <a:xfrm>
            <a:off x="3429000" y="4881563"/>
            <a:ext cx="1285875" cy="1047750"/>
          </a:xfrm>
          <a:prstGeom prst="rect">
            <a:avLst/>
          </a:prstGeom>
          <a:noFill/>
          <a:ln w="9525">
            <a:noFill/>
            <a:miter lim="800000"/>
            <a:headEnd/>
            <a:tailEnd/>
          </a:ln>
        </p:spPr>
      </p:pic>
      <p:sp>
        <p:nvSpPr>
          <p:cNvPr id="44096" name="TextBox 62"/>
          <p:cNvSpPr txBox="1">
            <a:spLocks noChangeArrowheads="1"/>
          </p:cNvSpPr>
          <p:nvPr/>
        </p:nvSpPr>
        <p:spPr bwMode="auto">
          <a:xfrm>
            <a:off x="404812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Apr / 4.8</a:t>
            </a:r>
          </a:p>
        </p:txBody>
      </p:sp>
      <p:sp>
        <p:nvSpPr>
          <p:cNvPr id="44097" name="TextBox 63"/>
          <p:cNvSpPr txBox="1">
            <a:spLocks noChangeArrowheads="1"/>
          </p:cNvSpPr>
          <p:nvPr/>
        </p:nvSpPr>
        <p:spPr bwMode="auto">
          <a:xfrm>
            <a:off x="333375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72580</a:t>
            </a:r>
          </a:p>
        </p:txBody>
      </p:sp>
      <p:sp>
        <p:nvSpPr>
          <p:cNvPr id="44098" name="TextBox 64"/>
          <p:cNvSpPr txBox="1">
            <a:spLocks noChangeArrowheads="1"/>
          </p:cNvSpPr>
          <p:nvPr/>
        </p:nvSpPr>
        <p:spPr bwMode="auto">
          <a:xfrm>
            <a:off x="342900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Mouseketeer Bar Stools</a:t>
            </a:r>
          </a:p>
        </p:txBody>
      </p:sp>
      <p:pic>
        <p:nvPicPr>
          <p:cNvPr id="44099" name="sidebar image" descr="sidebar image"/>
          <p:cNvPicPr>
            <a:picLocks noChangeAspect="1"/>
          </p:cNvPicPr>
          <p:nvPr/>
        </p:nvPicPr>
        <p:blipFill>
          <a:blip r:embed="rId11" cstate="print"/>
          <a:srcRect/>
          <a:stretch>
            <a:fillRect/>
          </a:stretch>
        </p:blipFill>
        <p:spPr bwMode="auto">
          <a:xfrm>
            <a:off x="4838700" y="4838700"/>
            <a:ext cx="1323975" cy="1133475"/>
          </a:xfrm>
          <a:prstGeom prst="rect">
            <a:avLst/>
          </a:prstGeom>
          <a:noFill/>
          <a:ln w="9525">
            <a:noFill/>
            <a:miter lim="800000"/>
            <a:headEnd/>
            <a:tailEnd/>
          </a:ln>
        </p:spPr>
      </p:pic>
      <p:pic>
        <p:nvPicPr>
          <p:cNvPr id="44100" name="Image" descr="Image">
            <a:hlinkClick r:id="rId30" tooltip="Go to Disney Dance-Offs"/>
          </p:cNvPr>
          <p:cNvPicPr>
            <a:picLocks noChangeAspect="1"/>
          </p:cNvPicPr>
          <p:nvPr/>
        </p:nvPicPr>
        <p:blipFill>
          <a:blip r:embed="rId31" cstate="print"/>
          <a:srcRect/>
          <a:stretch>
            <a:fillRect/>
          </a:stretch>
        </p:blipFill>
        <p:spPr bwMode="auto">
          <a:xfrm>
            <a:off x="4857750" y="4881563"/>
            <a:ext cx="1285875" cy="1047750"/>
          </a:xfrm>
          <a:prstGeom prst="rect">
            <a:avLst/>
          </a:prstGeom>
          <a:noFill/>
          <a:ln w="9525">
            <a:noFill/>
            <a:miter lim="800000"/>
            <a:headEnd/>
            <a:tailEnd/>
          </a:ln>
        </p:spPr>
      </p:pic>
      <p:sp>
        <p:nvSpPr>
          <p:cNvPr id="44101" name="TextBox 67"/>
          <p:cNvSpPr txBox="1">
            <a:spLocks noChangeArrowheads="1"/>
          </p:cNvSpPr>
          <p:nvPr/>
        </p:nvSpPr>
        <p:spPr bwMode="auto">
          <a:xfrm>
            <a:off x="547687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Jan / 4.7</a:t>
            </a:r>
          </a:p>
        </p:txBody>
      </p:sp>
      <p:sp>
        <p:nvSpPr>
          <p:cNvPr id="44102" name="TextBox 68"/>
          <p:cNvSpPr txBox="1">
            <a:spLocks noChangeArrowheads="1"/>
          </p:cNvSpPr>
          <p:nvPr/>
        </p:nvSpPr>
        <p:spPr bwMode="auto">
          <a:xfrm>
            <a:off x="476250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63762</a:t>
            </a:r>
          </a:p>
        </p:txBody>
      </p:sp>
      <p:sp>
        <p:nvSpPr>
          <p:cNvPr id="44103" name="TextBox 69"/>
          <p:cNvSpPr txBox="1">
            <a:spLocks noChangeArrowheads="1"/>
          </p:cNvSpPr>
          <p:nvPr/>
        </p:nvSpPr>
        <p:spPr bwMode="auto">
          <a:xfrm>
            <a:off x="485775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Disney Dance-Offs</a:t>
            </a:r>
          </a:p>
        </p:txBody>
      </p:sp>
      <p:pic>
        <p:nvPicPr>
          <p:cNvPr id="44104" name="sidebar image" descr="sidebar image"/>
          <p:cNvPicPr>
            <a:picLocks noChangeAspect="1"/>
          </p:cNvPicPr>
          <p:nvPr/>
        </p:nvPicPr>
        <p:blipFill>
          <a:blip r:embed="rId11" cstate="print"/>
          <a:srcRect/>
          <a:stretch>
            <a:fillRect/>
          </a:stretch>
        </p:blipFill>
        <p:spPr bwMode="auto">
          <a:xfrm>
            <a:off x="6267450" y="4838700"/>
            <a:ext cx="1323975" cy="1133475"/>
          </a:xfrm>
          <a:prstGeom prst="rect">
            <a:avLst/>
          </a:prstGeom>
          <a:noFill/>
          <a:ln w="9525">
            <a:noFill/>
            <a:miter lim="800000"/>
            <a:headEnd/>
            <a:tailEnd/>
          </a:ln>
        </p:spPr>
      </p:pic>
      <p:pic>
        <p:nvPicPr>
          <p:cNvPr id="44105" name="Image" descr="Image">
            <a:hlinkClick r:id="rId32" tooltip="Go to Disney Princess Phones"/>
          </p:cNvPr>
          <p:cNvPicPr>
            <a:picLocks noChangeAspect="1"/>
          </p:cNvPicPr>
          <p:nvPr/>
        </p:nvPicPr>
        <p:blipFill>
          <a:blip r:embed="rId33" cstate="print"/>
          <a:srcRect/>
          <a:stretch>
            <a:fillRect/>
          </a:stretch>
        </p:blipFill>
        <p:spPr bwMode="auto">
          <a:xfrm>
            <a:off x="6286500" y="4881563"/>
            <a:ext cx="1285875" cy="1047750"/>
          </a:xfrm>
          <a:prstGeom prst="rect">
            <a:avLst/>
          </a:prstGeom>
          <a:noFill/>
          <a:ln w="9525">
            <a:noFill/>
            <a:miter lim="800000"/>
            <a:headEnd/>
            <a:tailEnd/>
          </a:ln>
        </p:spPr>
      </p:pic>
      <p:sp>
        <p:nvSpPr>
          <p:cNvPr id="44106" name="TextBox 72"/>
          <p:cNvSpPr txBox="1">
            <a:spLocks noChangeArrowheads="1"/>
          </p:cNvSpPr>
          <p:nvPr/>
        </p:nvSpPr>
        <p:spPr bwMode="auto">
          <a:xfrm>
            <a:off x="690562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Mar / 4.7</a:t>
            </a:r>
          </a:p>
        </p:txBody>
      </p:sp>
      <p:sp>
        <p:nvSpPr>
          <p:cNvPr id="44107" name="TextBox 73"/>
          <p:cNvSpPr txBox="1">
            <a:spLocks noChangeArrowheads="1"/>
          </p:cNvSpPr>
          <p:nvPr/>
        </p:nvSpPr>
        <p:spPr bwMode="auto">
          <a:xfrm>
            <a:off x="619125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69565</a:t>
            </a:r>
          </a:p>
        </p:txBody>
      </p:sp>
      <p:sp>
        <p:nvSpPr>
          <p:cNvPr id="44108" name="TextBox 74"/>
          <p:cNvSpPr txBox="1">
            <a:spLocks noChangeArrowheads="1"/>
          </p:cNvSpPr>
          <p:nvPr/>
        </p:nvSpPr>
        <p:spPr bwMode="auto">
          <a:xfrm>
            <a:off x="628650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Disney Princess Phones</a:t>
            </a:r>
          </a:p>
        </p:txBody>
      </p:sp>
      <p:pic>
        <p:nvPicPr>
          <p:cNvPr id="44109" name="sidebar image" descr="sidebar image"/>
          <p:cNvPicPr>
            <a:picLocks noChangeAspect="1"/>
          </p:cNvPicPr>
          <p:nvPr/>
        </p:nvPicPr>
        <p:blipFill>
          <a:blip r:embed="rId11" cstate="print"/>
          <a:srcRect/>
          <a:stretch>
            <a:fillRect/>
          </a:stretch>
        </p:blipFill>
        <p:spPr bwMode="auto">
          <a:xfrm>
            <a:off x="7696200" y="4838700"/>
            <a:ext cx="1323975" cy="1133475"/>
          </a:xfrm>
          <a:prstGeom prst="rect">
            <a:avLst/>
          </a:prstGeom>
          <a:noFill/>
          <a:ln w="9525">
            <a:noFill/>
            <a:miter lim="800000"/>
            <a:headEnd/>
            <a:tailEnd/>
          </a:ln>
        </p:spPr>
      </p:pic>
      <p:pic>
        <p:nvPicPr>
          <p:cNvPr id="44110" name="Image" descr="Image">
            <a:hlinkClick r:id="rId34" tooltip="Go to 'Bambi' Print Couture"/>
          </p:cNvPr>
          <p:cNvPicPr>
            <a:picLocks noChangeAspect="1"/>
          </p:cNvPicPr>
          <p:nvPr/>
        </p:nvPicPr>
        <p:blipFill>
          <a:blip r:embed="rId35" cstate="print"/>
          <a:srcRect/>
          <a:stretch>
            <a:fillRect/>
          </a:stretch>
        </p:blipFill>
        <p:spPr bwMode="auto">
          <a:xfrm>
            <a:off x="7715250" y="4881563"/>
            <a:ext cx="1285875" cy="1047750"/>
          </a:xfrm>
          <a:prstGeom prst="rect">
            <a:avLst/>
          </a:prstGeom>
          <a:noFill/>
          <a:ln w="9525">
            <a:noFill/>
            <a:miter lim="800000"/>
            <a:headEnd/>
            <a:tailEnd/>
          </a:ln>
        </p:spPr>
      </p:pic>
      <p:sp>
        <p:nvSpPr>
          <p:cNvPr id="44111" name="TextBox 77"/>
          <p:cNvSpPr txBox="1">
            <a:spLocks noChangeArrowheads="1"/>
          </p:cNvSpPr>
          <p:nvPr/>
        </p:nvSpPr>
        <p:spPr bwMode="auto">
          <a:xfrm>
            <a:off x="833437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3.7</a:t>
            </a:r>
          </a:p>
        </p:txBody>
      </p:sp>
      <p:sp>
        <p:nvSpPr>
          <p:cNvPr id="44112" name="TextBox 78"/>
          <p:cNvSpPr txBox="1">
            <a:spLocks noChangeArrowheads="1"/>
          </p:cNvSpPr>
          <p:nvPr/>
        </p:nvSpPr>
        <p:spPr bwMode="auto">
          <a:xfrm>
            <a:off x="762000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74541</a:t>
            </a:r>
          </a:p>
        </p:txBody>
      </p:sp>
      <p:sp>
        <p:nvSpPr>
          <p:cNvPr id="44113" name="TextBox 79"/>
          <p:cNvSpPr txBox="1">
            <a:spLocks noChangeArrowheads="1"/>
          </p:cNvSpPr>
          <p:nvPr/>
        </p:nvSpPr>
        <p:spPr bwMode="auto">
          <a:xfrm>
            <a:off x="771525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'Bambi' Print Couture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3"/>
          <p:cNvSpPr>
            <a:spLocks noGrp="1"/>
          </p:cNvSpPr>
          <p:nvPr>
            <p:ph type="ftr" sz="quarter" idx="10"/>
          </p:nvPr>
        </p:nvSpPr>
        <p:spPr>
          <a:noFill/>
        </p:spPr>
        <p:txBody>
          <a:bodyPr/>
          <a:lstStyle/>
          <a:p>
            <a:fld id="{653D792C-B96B-4780-991F-D6ED63109213}" type="slidenum">
              <a:rPr lang="en-US" altLang="ko-KR"/>
              <a:pPr/>
              <a:t>2</a:t>
            </a:fld>
            <a:endParaRPr lang="en-US" altLang="ko-KR"/>
          </a:p>
        </p:txBody>
      </p:sp>
      <p:sp>
        <p:nvSpPr>
          <p:cNvPr id="27651" name="Rectangle 2"/>
          <p:cNvSpPr>
            <a:spLocks noGrp="1" noChangeArrowheads="1"/>
          </p:cNvSpPr>
          <p:nvPr>
            <p:ph type="title"/>
          </p:nvPr>
        </p:nvSpPr>
        <p:spPr>
          <a:xfrm>
            <a:off x="304800" y="304800"/>
            <a:ext cx="7467600" cy="668338"/>
          </a:xfrm>
          <a:noFill/>
        </p:spPr>
        <p:txBody>
          <a:bodyPr/>
          <a:lstStyle/>
          <a:p>
            <a:pPr eaLnBrk="1" hangingPunct="1">
              <a:lnSpc>
                <a:spcPct val="80000"/>
              </a:lnSpc>
            </a:pPr>
            <a:r>
              <a:rPr lang="en-US" altLang="ko-KR" sz="3600" b="1" smtClean="0">
                <a:latin typeface="Arial Black" pitchFamily="34" charset="0"/>
                <a:ea typeface="굴림" charset="-127"/>
              </a:rPr>
              <a:t>COPYRIGHT</a:t>
            </a:r>
            <a:r>
              <a:rPr lang="en-US" altLang="ko-KR" sz="4600" b="1" smtClean="0">
                <a:latin typeface="Arial Black" pitchFamily="34" charset="0"/>
                <a:ea typeface="굴림" charset="-127"/>
              </a:rPr>
              <a:t/>
            </a:r>
            <a:br>
              <a:rPr lang="en-US" altLang="ko-KR" sz="4600" b="1" smtClean="0">
                <a:latin typeface="Arial Black" pitchFamily="34" charset="0"/>
                <a:ea typeface="굴림" charset="-127"/>
              </a:rPr>
            </a:br>
            <a:r>
              <a:rPr lang="en-US" altLang="ko-KR" sz="2200" smtClean="0">
                <a:solidFill>
                  <a:srgbClr val="FF0000"/>
                </a:solidFill>
                <a:ea typeface="굴림" charset="-127"/>
              </a:rPr>
              <a:t>Please share only with your immediate team</a:t>
            </a:r>
          </a:p>
        </p:txBody>
      </p:sp>
      <p:sp>
        <p:nvSpPr>
          <p:cNvPr id="27652" name="Rectangle 4"/>
          <p:cNvSpPr>
            <a:spLocks noChangeArrowheads="1"/>
          </p:cNvSpPr>
          <p:nvPr/>
        </p:nvSpPr>
        <p:spPr bwMode="auto">
          <a:xfrm>
            <a:off x="1905000" y="2743200"/>
            <a:ext cx="5791200" cy="3046413"/>
          </a:xfrm>
          <a:prstGeom prst="rect">
            <a:avLst/>
          </a:prstGeom>
          <a:noFill/>
          <a:ln w="9525">
            <a:noFill/>
            <a:miter lim="800000"/>
            <a:headEnd/>
            <a:tailEnd/>
          </a:ln>
        </p:spPr>
        <p:txBody>
          <a:bodyPr>
            <a:spAutoFit/>
          </a:bodyPr>
          <a:lstStyle/>
          <a:p>
            <a:pPr eaLnBrk="0" hangingPunct="0">
              <a:lnSpc>
                <a:spcPct val="100000"/>
              </a:lnSpc>
            </a:pPr>
            <a:r>
              <a:rPr lang="en-US" altLang="ko-KR" sz="2400" b="1">
                <a:solidFill>
                  <a:schemeClr val="tx1"/>
                </a:solidFill>
                <a:ea typeface="굴림" charset="-127"/>
              </a:rPr>
              <a:t>The TREND HUNTER Trend Report is for your immediate team’s use only.  </a:t>
            </a:r>
            <a:r>
              <a:rPr lang="en-US" altLang="ko-KR" sz="1400" b="1">
                <a:solidFill>
                  <a:schemeClr val="tx1"/>
                </a:solidFill>
                <a:ea typeface="굴림" charset="-127"/>
              </a:rPr>
              <a:t/>
            </a:r>
            <a:br>
              <a:rPr lang="en-US" altLang="ko-KR" sz="1400" b="1">
                <a:solidFill>
                  <a:schemeClr val="tx1"/>
                </a:solidFill>
                <a:ea typeface="굴림" charset="-127"/>
              </a:rPr>
            </a:br>
            <a:endParaRPr lang="en-US" altLang="ko-KR" sz="1400" b="1">
              <a:solidFill>
                <a:schemeClr val="tx1"/>
              </a:solidFill>
              <a:ea typeface="굴림" charset="-127"/>
            </a:endParaRPr>
          </a:p>
          <a:p>
            <a:pPr eaLnBrk="0" hangingPunct="0">
              <a:lnSpc>
                <a:spcPct val="100000"/>
              </a:lnSpc>
            </a:pPr>
            <a:r>
              <a:rPr lang="en-US" altLang="ko-KR" sz="1400" b="1">
                <a:solidFill>
                  <a:schemeClr val="tx1"/>
                </a:solidFill>
                <a:ea typeface="굴림" charset="-127"/>
              </a:rPr>
              <a:t>Please do not distribute, publish or present outside your team.</a:t>
            </a:r>
          </a:p>
          <a:p>
            <a:pPr eaLnBrk="0" hangingPunct="0">
              <a:lnSpc>
                <a:spcPct val="100000"/>
              </a:lnSpc>
            </a:pPr>
            <a:endParaRPr lang="en-US" altLang="ko-KR" sz="1600" b="1">
              <a:solidFill>
                <a:schemeClr val="tx1"/>
              </a:solidFill>
              <a:ea typeface="굴림" charset="-127"/>
            </a:endParaRPr>
          </a:p>
          <a:p>
            <a:pPr eaLnBrk="0" hangingPunct="0">
              <a:lnSpc>
                <a:spcPct val="100000"/>
              </a:lnSpc>
            </a:pPr>
            <a:endParaRPr lang="en-US" altLang="ko-KR" sz="1000" b="1">
              <a:solidFill>
                <a:schemeClr val="tx1"/>
              </a:solidFill>
              <a:ea typeface="굴림" charset="-127"/>
            </a:endParaRPr>
          </a:p>
          <a:p>
            <a:pPr eaLnBrk="0" hangingPunct="0">
              <a:lnSpc>
                <a:spcPct val="100000"/>
              </a:lnSpc>
            </a:pPr>
            <a:r>
              <a:rPr lang="en-US" altLang="ko-KR" sz="1000" b="1">
                <a:solidFill>
                  <a:schemeClr val="tx1"/>
                </a:solidFill>
                <a:ea typeface="굴림" charset="-127"/>
              </a:rPr>
              <a:t>Trademarks &amp; Copyright</a:t>
            </a:r>
          </a:p>
          <a:p>
            <a:pPr eaLnBrk="0" hangingPunct="0">
              <a:lnSpc>
                <a:spcPct val="100000"/>
              </a:lnSpc>
            </a:pPr>
            <a:r>
              <a:rPr lang="en-US" altLang="ko-KR" sz="1000">
                <a:solidFill>
                  <a:schemeClr val="tx1"/>
                </a:solidFill>
                <a:ea typeface="굴림" charset="-127"/>
              </a:rPr>
              <a:t>'Trend Hunter' is the legally registered trademarks of Trend Hunter Inc. Trend Hunter and its corporate graphics are copyright ©  by Trend Hunter Inc.</a:t>
            </a:r>
          </a:p>
          <a:p>
            <a:pPr eaLnBrk="0" hangingPunct="0">
              <a:lnSpc>
                <a:spcPct val="100000"/>
              </a:lnSpc>
            </a:pPr>
            <a:endParaRPr lang="en-US" altLang="ko-KR" sz="1000">
              <a:solidFill>
                <a:schemeClr val="tx1"/>
              </a:solidFill>
              <a:ea typeface="굴림" charset="-127"/>
            </a:endParaRPr>
          </a:p>
          <a:p>
            <a:pPr eaLnBrk="0" hangingPunct="0">
              <a:lnSpc>
                <a:spcPct val="100000"/>
              </a:lnSpc>
            </a:pPr>
            <a:r>
              <a:rPr lang="en-US" altLang="ko-KR" sz="1000">
                <a:solidFill>
                  <a:schemeClr val="tx1"/>
                </a:solidFill>
                <a:ea typeface="굴림" charset="-127"/>
              </a:rPr>
              <a:t>Images posted in our articles are readily available in various places on the Internet and believed to be in the public domain. Images posted are believed to be posted within our rights according to the U.S. Copyright Fair Use Act (title 17, U.S. Code). If you believe that any content appearing on Trend Hunter infringes on your copyright, please contact us and the infringing material will be removed as soon as possible. </a:t>
            </a:r>
          </a:p>
        </p:txBody>
      </p:sp>
      <p:sp>
        <p:nvSpPr>
          <p:cNvPr id="27653" name="Rectangle 7"/>
          <p:cNvSpPr>
            <a:spLocks noChangeArrowheads="1"/>
          </p:cNvSpPr>
          <p:nvPr/>
        </p:nvSpPr>
        <p:spPr bwMode="auto">
          <a:xfrm>
            <a:off x="1752600" y="2667000"/>
            <a:ext cx="6019800" cy="1371600"/>
          </a:xfrm>
          <a:prstGeom prst="rect">
            <a:avLst/>
          </a:prstGeom>
          <a:noFill/>
          <a:ln w="9525" algn="ctr">
            <a:solidFill>
              <a:schemeClr val="tx1"/>
            </a:solidFill>
            <a:miter lim="800000"/>
            <a:headEnd/>
            <a:tailEnd/>
          </a:ln>
        </p:spPr>
        <p:txBody>
          <a:bodyPr wrap="none" anchor="ctr"/>
          <a:lstStyle/>
          <a:p>
            <a:endParaRPr lang="ko-KR" altLang="ko-KR"/>
          </a:p>
        </p:txBody>
      </p:sp>
      <p:sp>
        <p:nvSpPr>
          <p:cNvPr id="27654" name="Text Box 26"/>
          <p:cNvSpPr txBox="1">
            <a:spLocks noChangeArrowheads="1"/>
          </p:cNvSpPr>
          <p:nvPr/>
        </p:nvSpPr>
        <p:spPr bwMode="auto">
          <a:xfrm>
            <a:off x="5538788" y="6613525"/>
            <a:ext cx="3581400" cy="244475"/>
          </a:xfrm>
          <a:prstGeom prst="rect">
            <a:avLst/>
          </a:prstGeom>
          <a:noFill/>
          <a:ln w="9525">
            <a:noFill/>
            <a:miter lim="800000"/>
            <a:headEnd/>
            <a:tailEnd/>
          </a:ln>
        </p:spPr>
        <p:txBody>
          <a:bodyPr>
            <a:spAutoFit/>
          </a:bodyPr>
          <a:lstStyle/>
          <a:p>
            <a:pPr algn="r" eaLnBrk="0" hangingPunct="0">
              <a:lnSpc>
                <a:spcPct val="100000"/>
              </a:lnSpc>
            </a:pPr>
            <a:r>
              <a:rPr lang="en-US" altLang="ko-KR" sz="1000">
                <a:solidFill>
                  <a:schemeClr val="tx1"/>
                </a:solidFill>
                <a:latin typeface="Humnst777 BT" pitchFamily="34" charset="0"/>
                <a:ea typeface="굴림" charset="-127"/>
              </a:rPr>
              <a:t>Copyright © TrendHunter.com.  All Rights Reserved</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header image" descr="header image"/>
          <p:cNvPicPr>
            <a:picLocks noChangeAspect="1"/>
          </p:cNvPicPr>
          <p:nvPr/>
        </p:nvPicPr>
        <p:blipFill>
          <a:blip r:embed="rId2" cstate="print"/>
          <a:srcRect/>
          <a:stretch>
            <a:fillRect/>
          </a:stretch>
        </p:blipFill>
        <p:spPr bwMode="auto">
          <a:xfrm>
            <a:off x="0" y="0"/>
            <a:ext cx="9144000" cy="1304925"/>
          </a:xfrm>
          <a:prstGeom prst="rect">
            <a:avLst/>
          </a:prstGeom>
          <a:noFill/>
          <a:ln w="9525">
            <a:noFill/>
            <a:miter lim="800000"/>
            <a:headEnd/>
            <a:tailEnd/>
          </a:ln>
        </p:spPr>
      </p:pic>
      <p:pic>
        <p:nvPicPr>
          <p:cNvPr id="2" name="TH Pro logo" descr="TH Pro logo"/>
          <p:cNvPicPr>
            <a:picLocks noChangeAspect="1"/>
          </p:cNvPicPr>
          <p:nvPr/>
        </p:nvPicPr>
        <p:blipFill>
          <a:blip r:embed="rId3" cstate="print"/>
          <a:stretch>
            <a:fillRect/>
          </a:stretch>
        </p:blipFill>
        <p:spPr>
          <a:xfrm>
            <a:off x="6762750" y="142875"/>
            <a:ext cx="2305050" cy="476250"/>
          </a:xfrm>
          <a:prstGeom prst="rect">
            <a:avLst/>
          </a:prstGeom>
          <a:effectLst>
            <a:outerShdw blurRad="57150" dist="95250" dir="2700000" algn="br" rotWithShape="0">
              <a:srgbClr val="000000">
                <a:alpha val="50000"/>
              </a:srgbClr>
            </a:outerShdw>
          </a:effectLst>
        </p:spPr>
      </p:pic>
      <p:sp>
        <p:nvSpPr>
          <p:cNvPr id="45060" name="TextBox 2">
            <a:hlinkClick r:id="rId4"/>
          </p:cNvPr>
          <p:cNvSpPr txBox="1">
            <a:spLocks noChangeArrowheads="1"/>
          </p:cNvSpPr>
          <p:nvPr/>
        </p:nvSpPr>
        <p:spPr bwMode="auto">
          <a:xfrm>
            <a:off x="0" y="6600825"/>
            <a:ext cx="9144000" cy="238125"/>
          </a:xfrm>
          <a:prstGeom prst="rect">
            <a:avLst/>
          </a:prstGeom>
          <a:noFill/>
          <a:ln w="9525">
            <a:noFill/>
            <a:miter lim="800000"/>
            <a:headEnd/>
            <a:tailEnd/>
          </a:ln>
        </p:spPr>
        <p:txBody>
          <a:bodyPr>
            <a:spAutoFit/>
          </a:bodyPr>
          <a:lstStyle/>
          <a:p>
            <a:pPr algn="r">
              <a:lnSpc>
                <a:spcPct val="100000"/>
              </a:lnSpc>
            </a:pPr>
            <a:r>
              <a:rPr lang="en-US" altLang="ko-KR" sz="1200">
                <a:solidFill>
                  <a:srgbClr val="000000"/>
                </a:solidFill>
                <a:ea typeface="굴림" charset="-127"/>
              </a:rPr>
              <a:t>http://www.trendhunter.com/id/76796                                                               Copyright © TrendHunter.com. All Rights Reserved</a:t>
            </a:r>
          </a:p>
        </p:txBody>
      </p:sp>
      <p:sp>
        <p:nvSpPr>
          <p:cNvPr id="45061" name="TextBox 3"/>
          <p:cNvSpPr txBox="1">
            <a:spLocks noChangeArrowheads="1"/>
          </p:cNvSpPr>
          <p:nvPr/>
        </p:nvSpPr>
        <p:spPr bwMode="auto">
          <a:xfrm>
            <a:off x="285750" y="142875"/>
            <a:ext cx="6667500" cy="571500"/>
          </a:xfrm>
          <a:prstGeom prst="rect">
            <a:avLst/>
          </a:prstGeom>
          <a:noFill/>
          <a:ln w="9525">
            <a:noFill/>
            <a:miter lim="800000"/>
            <a:headEnd/>
            <a:tailEnd/>
          </a:ln>
        </p:spPr>
        <p:txBody>
          <a:bodyPr>
            <a:spAutoFit/>
          </a:bodyPr>
          <a:lstStyle/>
          <a:p>
            <a:pPr>
              <a:lnSpc>
                <a:spcPct val="100000"/>
              </a:lnSpc>
            </a:pPr>
            <a:r>
              <a:rPr lang="en-US" altLang="ko-KR" sz="3000" b="1">
                <a:solidFill>
                  <a:srgbClr val="FFFFFF"/>
                </a:solidFill>
                <a:latin typeface="Calibri" pitchFamily="34" charset="0"/>
                <a:ea typeface="굴림" charset="-127"/>
              </a:rPr>
              <a:t>Modern Cubism</a:t>
            </a:r>
          </a:p>
        </p:txBody>
      </p:sp>
      <p:sp>
        <p:nvSpPr>
          <p:cNvPr id="45062" name="TextBox 4"/>
          <p:cNvSpPr txBox="1">
            <a:spLocks noChangeArrowheads="1"/>
          </p:cNvSpPr>
          <p:nvPr/>
        </p:nvSpPr>
        <p:spPr bwMode="auto">
          <a:xfrm>
            <a:off x="285750" y="638175"/>
            <a:ext cx="6667500" cy="171450"/>
          </a:xfrm>
          <a:prstGeom prst="rect">
            <a:avLst/>
          </a:prstGeom>
          <a:noFill/>
          <a:ln w="9525">
            <a:noFill/>
            <a:miter lim="800000"/>
            <a:headEnd/>
            <a:tailEnd/>
          </a:ln>
        </p:spPr>
        <p:txBody>
          <a:bodyPr>
            <a:spAutoFit/>
          </a:bodyPr>
          <a:lstStyle/>
          <a:p>
            <a:pPr>
              <a:lnSpc>
                <a:spcPct val="100000"/>
              </a:lnSpc>
            </a:pPr>
            <a:r>
              <a:rPr lang="en-US" altLang="ko-KR" sz="1800">
                <a:solidFill>
                  <a:srgbClr val="4292FF"/>
                </a:solidFill>
                <a:ea typeface="굴림" charset="-127"/>
              </a:rPr>
              <a:t>Square geometry in design coincides with preference to reduce clutter</a:t>
            </a:r>
          </a:p>
        </p:txBody>
      </p:sp>
      <p:pic>
        <p:nvPicPr>
          <p:cNvPr id="45063" name="sidebar image" descr="sidebar image"/>
          <p:cNvPicPr>
            <a:picLocks noChangeAspect="1"/>
          </p:cNvPicPr>
          <p:nvPr/>
        </p:nvPicPr>
        <p:blipFill>
          <a:blip r:embed="rId5" cstate="print"/>
          <a:srcRect/>
          <a:stretch>
            <a:fillRect/>
          </a:stretch>
        </p:blipFill>
        <p:spPr bwMode="auto">
          <a:xfrm>
            <a:off x="7143750" y="1428750"/>
            <a:ext cx="1857375" cy="952500"/>
          </a:xfrm>
          <a:prstGeom prst="rect">
            <a:avLst/>
          </a:prstGeom>
          <a:noFill/>
          <a:ln w="9525">
            <a:noFill/>
            <a:miter lim="800000"/>
            <a:headEnd/>
            <a:tailEnd/>
          </a:ln>
        </p:spPr>
      </p:pic>
      <p:pic>
        <p:nvPicPr>
          <p:cNvPr id="45064" name="sidebar image" descr="sidebar image"/>
          <p:cNvPicPr>
            <a:picLocks noChangeAspect="1"/>
          </p:cNvPicPr>
          <p:nvPr/>
        </p:nvPicPr>
        <p:blipFill>
          <a:blip r:embed="rId6" cstate="print"/>
          <a:srcRect/>
          <a:stretch>
            <a:fillRect/>
          </a:stretch>
        </p:blipFill>
        <p:spPr bwMode="auto">
          <a:xfrm>
            <a:off x="7162800" y="1447800"/>
            <a:ext cx="1819275" cy="914400"/>
          </a:xfrm>
          <a:prstGeom prst="rect">
            <a:avLst/>
          </a:prstGeom>
          <a:noFill/>
          <a:ln w="9525">
            <a:noFill/>
            <a:miter lim="800000"/>
            <a:headEnd/>
            <a:tailEnd/>
          </a:ln>
        </p:spPr>
      </p:pic>
      <p:pic>
        <p:nvPicPr>
          <p:cNvPr id="45065" name="sidebar image" descr="sidebar image"/>
          <p:cNvPicPr>
            <a:picLocks noChangeAspect="1"/>
          </p:cNvPicPr>
          <p:nvPr/>
        </p:nvPicPr>
        <p:blipFill>
          <a:blip r:embed="rId7" cstate="print"/>
          <a:srcRect/>
          <a:stretch>
            <a:fillRect/>
          </a:stretch>
        </p:blipFill>
        <p:spPr bwMode="auto">
          <a:xfrm>
            <a:off x="7191375" y="1476375"/>
            <a:ext cx="1762125" cy="238125"/>
          </a:xfrm>
          <a:prstGeom prst="rect">
            <a:avLst/>
          </a:prstGeom>
          <a:noFill/>
          <a:ln w="9525">
            <a:noFill/>
            <a:miter lim="800000"/>
            <a:headEnd/>
            <a:tailEnd/>
          </a:ln>
        </p:spPr>
      </p:pic>
      <p:pic>
        <p:nvPicPr>
          <p:cNvPr id="45066" name="sidebar image" descr="sidebar image"/>
          <p:cNvPicPr>
            <a:picLocks noChangeAspect="1"/>
          </p:cNvPicPr>
          <p:nvPr/>
        </p:nvPicPr>
        <p:blipFill>
          <a:blip r:embed="rId8" cstate="print"/>
          <a:srcRect/>
          <a:stretch>
            <a:fillRect/>
          </a:stretch>
        </p:blipFill>
        <p:spPr bwMode="auto">
          <a:xfrm>
            <a:off x="7191375" y="1476375"/>
            <a:ext cx="1041400" cy="238125"/>
          </a:xfrm>
          <a:prstGeom prst="rect">
            <a:avLst/>
          </a:prstGeom>
          <a:noFill/>
          <a:ln w="9525">
            <a:noFill/>
            <a:miter lim="800000"/>
            <a:headEnd/>
            <a:tailEnd/>
          </a:ln>
        </p:spPr>
      </p:pic>
      <p:pic>
        <p:nvPicPr>
          <p:cNvPr id="45067" name="sidebar image" descr="sidebar image"/>
          <p:cNvPicPr>
            <a:picLocks noChangeAspect="1"/>
          </p:cNvPicPr>
          <p:nvPr/>
        </p:nvPicPr>
        <p:blipFill>
          <a:blip r:embed="rId9" cstate="print"/>
          <a:srcRect/>
          <a:stretch>
            <a:fillRect/>
          </a:stretch>
        </p:blipFill>
        <p:spPr bwMode="auto">
          <a:xfrm>
            <a:off x="7191375" y="1762125"/>
            <a:ext cx="619125" cy="571500"/>
          </a:xfrm>
          <a:prstGeom prst="rect">
            <a:avLst/>
          </a:prstGeom>
          <a:noFill/>
          <a:ln w="9525">
            <a:noFill/>
            <a:miter lim="800000"/>
            <a:headEnd/>
            <a:tailEnd/>
          </a:ln>
        </p:spPr>
      </p:pic>
      <p:sp>
        <p:nvSpPr>
          <p:cNvPr id="45068" name="TextBox 10"/>
          <p:cNvSpPr txBox="1">
            <a:spLocks noChangeArrowheads="1"/>
          </p:cNvSpPr>
          <p:nvPr/>
        </p:nvSpPr>
        <p:spPr bwMode="auto">
          <a:xfrm>
            <a:off x="7191375" y="1905000"/>
            <a:ext cx="619125" cy="5715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ea typeface="굴림" charset="-127"/>
              </a:rPr>
              <a:t>5.9</a:t>
            </a:r>
          </a:p>
        </p:txBody>
      </p:sp>
      <p:sp>
        <p:nvSpPr>
          <p:cNvPr id="45069" name="TextBox 11"/>
          <p:cNvSpPr txBox="1">
            <a:spLocks noChangeArrowheads="1"/>
          </p:cNvSpPr>
          <p:nvPr/>
        </p:nvSpPr>
        <p:spPr bwMode="auto">
          <a:xfrm>
            <a:off x="7191375" y="1762125"/>
            <a:ext cx="619125" cy="76200"/>
          </a:xfrm>
          <a:prstGeom prst="rect">
            <a:avLst/>
          </a:prstGeom>
          <a:noFill/>
          <a:ln w="9525">
            <a:noFill/>
            <a:miter lim="800000"/>
            <a:headEnd/>
            <a:tailEnd/>
          </a:ln>
        </p:spPr>
        <p:txBody>
          <a:bodyPr>
            <a:spAutoFit/>
          </a:bodyPr>
          <a:lstStyle/>
          <a:p>
            <a:pPr algn="ctr">
              <a:lnSpc>
                <a:spcPct val="100000"/>
              </a:lnSpc>
            </a:pPr>
            <a:r>
              <a:rPr lang="en-US" altLang="ko-KR" sz="800">
                <a:solidFill>
                  <a:srgbClr val="FFFFFF"/>
                </a:solidFill>
                <a:ea typeface="굴림" charset="-127"/>
              </a:rPr>
              <a:t>Score:</a:t>
            </a:r>
          </a:p>
        </p:txBody>
      </p:sp>
      <p:sp>
        <p:nvSpPr>
          <p:cNvPr id="45070" name="TextBox 12"/>
          <p:cNvSpPr txBox="1">
            <a:spLocks noChangeArrowheads="1"/>
          </p:cNvSpPr>
          <p:nvPr/>
        </p:nvSpPr>
        <p:spPr bwMode="auto">
          <a:xfrm>
            <a:off x="7810500" y="171450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This Year and Warm</a:t>
            </a:r>
          </a:p>
        </p:txBody>
      </p:sp>
      <p:sp>
        <p:nvSpPr>
          <p:cNvPr id="45071" name="TextBox 13"/>
          <p:cNvSpPr txBox="1">
            <a:spLocks noChangeArrowheads="1"/>
          </p:cNvSpPr>
          <p:nvPr/>
        </p:nvSpPr>
        <p:spPr bwMode="auto">
          <a:xfrm>
            <a:off x="7810500" y="1857375"/>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Top 8 Examples:</a:t>
            </a:r>
          </a:p>
        </p:txBody>
      </p:sp>
      <p:sp>
        <p:nvSpPr>
          <p:cNvPr id="45072" name="TextBox 14"/>
          <p:cNvSpPr txBox="1">
            <a:spLocks noChangeArrowheads="1"/>
          </p:cNvSpPr>
          <p:nvPr/>
        </p:nvSpPr>
        <p:spPr bwMode="auto">
          <a:xfrm>
            <a:off x="7810500" y="1952625"/>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51,480 Total Clicks</a:t>
            </a:r>
          </a:p>
        </p:txBody>
      </p:sp>
      <p:sp>
        <p:nvSpPr>
          <p:cNvPr id="45073" name="TextBox 15"/>
          <p:cNvSpPr txBox="1">
            <a:spLocks noChangeArrowheads="1"/>
          </p:cNvSpPr>
          <p:nvPr/>
        </p:nvSpPr>
        <p:spPr bwMode="auto">
          <a:xfrm>
            <a:off x="7810500" y="2095500"/>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Date Range:</a:t>
            </a:r>
          </a:p>
        </p:txBody>
      </p:sp>
      <p:sp>
        <p:nvSpPr>
          <p:cNvPr id="45074" name="TextBox 16"/>
          <p:cNvSpPr txBox="1">
            <a:spLocks noChangeArrowheads="1"/>
          </p:cNvSpPr>
          <p:nvPr/>
        </p:nvSpPr>
        <p:spPr bwMode="auto">
          <a:xfrm>
            <a:off x="7810500" y="219075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Jan 10 - May 10</a:t>
            </a:r>
          </a:p>
        </p:txBody>
      </p:sp>
      <p:pic>
        <p:nvPicPr>
          <p:cNvPr id="45075" name="sidebar image" descr="sidebar image"/>
          <p:cNvPicPr>
            <a:picLocks noChangeAspect="1"/>
          </p:cNvPicPr>
          <p:nvPr/>
        </p:nvPicPr>
        <p:blipFill>
          <a:blip r:embed="rId10" cstate="print"/>
          <a:srcRect/>
          <a:stretch>
            <a:fillRect/>
          </a:stretch>
        </p:blipFill>
        <p:spPr bwMode="auto">
          <a:xfrm>
            <a:off x="0" y="1304925"/>
            <a:ext cx="381000" cy="5553075"/>
          </a:xfrm>
          <a:prstGeom prst="rect">
            <a:avLst/>
          </a:prstGeom>
          <a:noFill/>
          <a:ln w="9525">
            <a:noFill/>
            <a:miter lim="800000"/>
            <a:headEnd/>
            <a:tailEnd/>
          </a:ln>
        </p:spPr>
      </p:pic>
      <p:sp>
        <p:nvSpPr>
          <p:cNvPr id="45076" name="TextBox 18"/>
          <p:cNvSpPr txBox="1">
            <a:spLocks noChangeArrowheads="1"/>
          </p:cNvSpPr>
          <p:nvPr/>
        </p:nvSpPr>
        <p:spPr bwMode="auto">
          <a:xfrm rot="-5400000">
            <a:off x="-1238250" y="5191125"/>
            <a:ext cx="2857500" cy="4572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latin typeface="Calibri" pitchFamily="34" charset="0"/>
                <a:ea typeface="굴림" charset="-127"/>
              </a:rPr>
              <a:t>Tech</a:t>
            </a:r>
          </a:p>
        </p:txBody>
      </p:sp>
      <p:sp>
        <p:nvSpPr>
          <p:cNvPr id="45077" name="TextBox 19"/>
          <p:cNvSpPr txBox="1">
            <a:spLocks noChangeArrowheads="1"/>
          </p:cNvSpPr>
          <p:nvPr/>
        </p:nvSpPr>
        <p:spPr bwMode="auto">
          <a:xfrm>
            <a:off x="476250" y="1428750"/>
            <a:ext cx="6572250" cy="1143000"/>
          </a:xfrm>
          <a:prstGeom prst="rect">
            <a:avLst/>
          </a:prstGeom>
          <a:noFill/>
          <a:ln w="9525">
            <a:noFill/>
            <a:miter lim="800000"/>
            <a:headEnd/>
            <a:tailEnd/>
          </a:ln>
        </p:spPr>
        <p:txBody>
          <a:bodyPr>
            <a:spAutoFit/>
          </a:bodyPr>
          <a:lstStyle/>
          <a:p>
            <a:pPr>
              <a:lnSpc>
                <a:spcPct val="100000"/>
              </a:lnSpc>
            </a:pPr>
            <a:r>
              <a:rPr lang="en-US" altLang="ko-KR" sz="1300">
                <a:solidFill>
                  <a:srgbClr val="000000"/>
                </a:solidFill>
                <a:ea typeface="굴림" charset="-127"/>
              </a:rPr>
              <a:t>Implications - A preference for clean lines in design aesthetic has led to the embrace of the cube silhouette in the design of everything from architecture to furniture. The simple geometric shape of the cube provides a natural representation of the minimalist tendency that is becoming prevalent in consumers' minds.</a:t>
            </a:r>
          </a:p>
        </p:txBody>
      </p:sp>
      <p:pic>
        <p:nvPicPr>
          <p:cNvPr id="45078" name="sidebar image" descr="sidebar image"/>
          <p:cNvPicPr>
            <a:picLocks noChangeAspect="1"/>
          </p:cNvPicPr>
          <p:nvPr/>
        </p:nvPicPr>
        <p:blipFill>
          <a:blip r:embed="rId11" cstate="print"/>
          <a:srcRect/>
          <a:stretch>
            <a:fillRect/>
          </a:stretch>
        </p:blipFill>
        <p:spPr bwMode="auto">
          <a:xfrm>
            <a:off x="838200" y="2838450"/>
            <a:ext cx="2181225" cy="1752600"/>
          </a:xfrm>
          <a:prstGeom prst="rect">
            <a:avLst/>
          </a:prstGeom>
          <a:noFill/>
          <a:ln w="9525">
            <a:noFill/>
            <a:miter lim="800000"/>
            <a:headEnd/>
            <a:tailEnd/>
          </a:ln>
        </p:spPr>
      </p:pic>
      <p:pic>
        <p:nvPicPr>
          <p:cNvPr id="45079" name="Image" descr="Image">
            <a:hlinkClick r:id="rId12" tooltip="Go to White Cube Homes"/>
          </p:cNvPr>
          <p:cNvPicPr>
            <a:picLocks noChangeAspect="1"/>
          </p:cNvPicPr>
          <p:nvPr/>
        </p:nvPicPr>
        <p:blipFill>
          <a:blip r:embed="rId13" cstate="print"/>
          <a:srcRect/>
          <a:stretch>
            <a:fillRect/>
          </a:stretch>
        </p:blipFill>
        <p:spPr bwMode="auto">
          <a:xfrm>
            <a:off x="871538" y="2857500"/>
            <a:ext cx="2114550" cy="1714500"/>
          </a:xfrm>
          <a:prstGeom prst="rect">
            <a:avLst/>
          </a:prstGeom>
          <a:noFill/>
          <a:ln w="9525">
            <a:noFill/>
            <a:miter lim="800000"/>
            <a:headEnd/>
            <a:tailEnd/>
          </a:ln>
        </p:spPr>
      </p:pic>
      <p:sp>
        <p:nvSpPr>
          <p:cNvPr id="45080" name="TextBox 22"/>
          <p:cNvSpPr txBox="1">
            <a:spLocks noChangeArrowheads="1"/>
          </p:cNvSpPr>
          <p:nvPr/>
        </p:nvSpPr>
        <p:spPr bwMode="auto">
          <a:xfrm>
            <a:off x="238125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8.6</a:t>
            </a:r>
          </a:p>
        </p:txBody>
      </p:sp>
      <p:sp>
        <p:nvSpPr>
          <p:cNvPr id="45081" name="TextBox 23"/>
          <p:cNvSpPr txBox="1">
            <a:spLocks noChangeArrowheads="1"/>
          </p:cNvSpPr>
          <p:nvPr/>
        </p:nvSpPr>
        <p:spPr bwMode="auto">
          <a:xfrm>
            <a:off x="76200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74782</a:t>
            </a:r>
          </a:p>
        </p:txBody>
      </p:sp>
      <p:sp>
        <p:nvSpPr>
          <p:cNvPr id="45082" name="TextBox 24"/>
          <p:cNvSpPr txBox="1">
            <a:spLocks noChangeArrowheads="1"/>
          </p:cNvSpPr>
          <p:nvPr/>
        </p:nvSpPr>
        <p:spPr bwMode="auto">
          <a:xfrm>
            <a:off x="85725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White Cube Homes</a:t>
            </a:r>
          </a:p>
        </p:txBody>
      </p:sp>
      <p:pic>
        <p:nvPicPr>
          <p:cNvPr id="45083" name="sidebar image" descr="sidebar image"/>
          <p:cNvPicPr>
            <a:picLocks noChangeAspect="1"/>
          </p:cNvPicPr>
          <p:nvPr/>
        </p:nvPicPr>
        <p:blipFill>
          <a:blip r:embed="rId11" cstate="print"/>
          <a:srcRect/>
          <a:stretch>
            <a:fillRect/>
          </a:stretch>
        </p:blipFill>
        <p:spPr bwMode="auto">
          <a:xfrm>
            <a:off x="3600450" y="2838450"/>
            <a:ext cx="2181225" cy="1752600"/>
          </a:xfrm>
          <a:prstGeom prst="rect">
            <a:avLst/>
          </a:prstGeom>
          <a:noFill/>
          <a:ln w="9525">
            <a:noFill/>
            <a:miter lim="800000"/>
            <a:headEnd/>
            <a:tailEnd/>
          </a:ln>
        </p:spPr>
      </p:pic>
      <p:pic>
        <p:nvPicPr>
          <p:cNvPr id="45084" name="Image" descr="Image">
            <a:hlinkClick r:id="rId14" tooltip="Go to Brainstorming Furniture"/>
          </p:cNvPr>
          <p:cNvPicPr>
            <a:picLocks noChangeAspect="1"/>
          </p:cNvPicPr>
          <p:nvPr/>
        </p:nvPicPr>
        <p:blipFill>
          <a:blip r:embed="rId15" cstate="print"/>
          <a:srcRect/>
          <a:stretch>
            <a:fillRect/>
          </a:stretch>
        </p:blipFill>
        <p:spPr bwMode="auto">
          <a:xfrm>
            <a:off x="3633788" y="2857500"/>
            <a:ext cx="2114550" cy="1714500"/>
          </a:xfrm>
          <a:prstGeom prst="rect">
            <a:avLst/>
          </a:prstGeom>
          <a:noFill/>
          <a:ln w="9525">
            <a:noFill/>
            <a:miter lim="800000"/>
            <a:headEnd/>
            <a:tailEnd/>
          </a:ln>
        </p:spPr>
      </p:pic>
      <p:sp>
        <p:nvSpPr>
          <p:cNvPr id="45085" name="TextBox 27"/>
          <p:cNvSpPr txBox="1">
            <a:spLocks noChangeArrowheads="1"/>
          </p:cNvSpPr>
          <p:nvPr/>
        </p:nvSpPr>
        <p:spPr bwMode="auto">
          <a:xfrm>
            <a:off x="514350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Mar / 8.2</a:t>
            </a:r>
          </a:p>
        </p:txBody>
      </p:sp>
      <p:sp>
        <p:nvSpPr>
          <p:cNvPr id="45086" name="TextBox 28"/>
          <p:cNvSpPr txBox="1">
            <a:spLocks noChangeArrowheads="1"/>
          </p:cNvSpPr>
          <p:nvPr/>
        </p:nvSpPr>
        <p:spPr bwMode="auto">
          <a:xfrm>
            <a:off x="352425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68963</a:t>
            </a:r>
          </a:p>
        </p:txBody>
      </p:sp>
      <p:sp>
        <p:nvSpPr>
          <p:cNvPr id="45087" name="TextBox 29"/>
          <p:cNvSpPr txBox="1">
            <a:spLocks noChangeArrowheads="1"/>
          </p:cNvSpPr>
          <p:nvPr/>
        </p:nvSpPr>
        <p:spPr bwMode="auto">
          <a:xfrm>
            <a:off x="361950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Brainstorming Furniture</a:t>
            </a:r>
          </a:p>
        </p:txBody>
      </p:sp>
      <p:pic>
        <p:nvPicPr>
          <p:cNvPr id="45088" name="sidebar image" descr="sidebar image"/>
          <p:cNvPicPr>
            <a:picLocks noChangeAspect="1"/>
          </p:cNvPicPr>
          <p:nvPr/>
        </p:nvPicPr>
        <p:blipFill>
          <a:blip r:embed="rId11" cstate="print"/>
          <a:srcRect/>
          <a:stretch>
            <a:fillRect/>
          </a:stretch>
        </p:blipFill>
        <p:spPr bwMode="auto">
          <a:xfrm>
            <a:off x="6362700" y="2838450"/>
            <a:ext cx="2181225" cy="1752600"/>
          </a:xfrm>
          <a:prstGeom prst="rect">
            <a:avLst/>
          </a:prstGeom>
          <a:noFill/>
          <a:ln w="9525">
            <a:noFill/>
            <a:miter lim="800000"/>
            <a:headEnd/>
            <a:tailEnd/>
          </a:ln>
        </p:spPr>
      </p:pic>
      <p:pic>
        <p:nvPicPr>
          <p:cNvPr id="45089" name="Image" descr="Image">
            <a:hlinkClick r:id="rId16" tooltip="Go to Spongy Soft Lighting"/>
          </p:cNvPr>
          <p:cNvPicPr>
            <a:picLocks noChangeAspect="1"/>
          </p:cNvPicPr>
          <p:nvPr/>
        </p:nvPicPr>
        <p:blipFill>
          <a:blip r:embed="rId17" cstate="print"/>
          <a:srcRect/>
          <a:stretch>
            <a:fillRect/>
          </a:stretch>
        </p:blipFill>
        <p:spPr bwMode="auto">
          <a:xfrm>
            <a:off x="6396038" y="2857500"/>
            <a:ext cx="2114550" cy="1714500"/>
          </a:xfrm>
          <a:prstGeom prst="rect">
            <a:avLst/>
          </a:prstGeom>
          <a:noFill/>
          <a:ln w="9525">
            <a:noFill/>
            <a:miter lim="800000"/>
            <a:headEnd/>
            <a:tailEnd/>
          </a:ln>
        </p:spPr>
      </p:pic>
      <p:sp>
        <p:nvSpPr>
          <p:cNvPr id="45090" name="TextBox 32"/>
          <p:cNvSpPr txBox="1">
            <a:spLocks noChangeArrowheads="1"/>
          </p:cNvSpPr>
          <p:nvPr/>
        </p:nvSpPr>
        <p:spPr bwMode="auto">
          <a:xfrm>
            <a:off x="790575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Jan / 7.5</a:t>
            </a:r>
          </a:p>
        </p:txBody>
      </p:sp>
      <p:sp>
        <p:nvSpPr>
          <p:cNvPr id="45091" name="TextBox 33"/>
          <p:cNvSpPr txBox="1">
            <a:spLocks noChangeArrowheads="1"/>
          </p:cNvSpPr>
          <p:nvPr/>
        </p:nvSpPr>
        <p:spPr bwMode="auto">
          <a:xfrm>
            <a:off x="628650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63779</a:t>
            </a:r>
          </a:p>
        </p:txBody>
      </p:sp>
      <p:sp>
        <p:nvSpPr>
          <p:cNvPr id="45092" name="TextBox 34"/>
          <p:cNvSpPr txBox="1">
            <a:spLocks noChangeArrowheads="1"/>
          </p:cNvSpPr>
          <p:nvPr/>
        </p:nvSpPr>
        <p:spPr bwMode="auto">
          <a:xfrm>
            <a:off x="638175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Spongy Soft Lighting</a:t>
            </a:r>
          </a:p>
        </p:txBody>
      </p:sp>
      <p:pic>
        <p:nvPicPr>
          <p:cNvPr id="45093" name="sidebar image" descr="sidebar image"/>
          <p:cNvPicPr>
            <a:picLocks noChangeAspect="1"/>
          </p:cNvPicPr>
          <p:nvPr/>
        </p:nvPicPr>
        <p:blipFill>
          <a:blip r:embed="rId18" cstate="print"/>
          <a:srcRect/>
          <a:stretch>
            <a:fillRect/>
          </a:stretch>
        </p:blipFill>
        <p:spPr bwMode="auto">
          <a:xfrm>
            <a:off x="1076325" y="5076825"/>
            <a:ext cx="1323975" cy="1133475"/>
          </a:xfrm>
          <a:prstGeom prst="rect">
            <a:avLst/>
          </a:prstGeom>
          <a:noFill/>
          <a:ln w="9525">
            <a:noFill/>
            <a:miter lim="800000"/>
            <a:headEnd/>
            <a:tailEnd/>
          </a:ln>
        </p:spPr>
      </p:pic>
      <p:pic>
        <p:nvPicPr>
          <p:cNvPr id="45094" name="Image" descr="Image">
            <a:hlinkClick r:id="rId19" tooltip="Go to Stacked Cube Dwellings"/>
          </p:cNvPr>
          <p:cNvPicPr>
            <a:picLocks noChangeAspect="1"/>
          </p:cNvPicPr>
          <p:nvPr/>
        </p:nvPicPr>
        <p:blipFill>
          <a:blip r:embed="rId20" cstate="print"/>
          <a:srcRect/>
          <a:stretch>
            <a:fillRect/>
          </a:stretch>
        </p:blipFill>
        <p:spPr bwMode="auto">
          <a:xfrm>
            <a:off x="1095375" y="5119688"/>
            <a:ext cx="1285875" cy="1047750"/>
          </a:xfrm>
          <a:prstGeom prst="rect">
            <a:avLst/>
          </a:prstGeom>
          <a:noFill/>
          <a:ln w="9525">
            <a:noFill/>
            <a:miter lim="800000"/>
            <a:headEnd/>
            <a:tailEnd/>
          </a:ln>
        </p:spPr>
      </p:pic>
      <p:sp>
        <p:nvSpPr>
          <p:cNvPr id="45095" name="TextBox 37"/>
          <p:cNvSpPr txBox="1">
            <a:spLocks noChangeArrowheads="1"/>
          </p:cNvSpPr>
          <p:nvPr/>
        </p:nvSpPr>
        <p:spPr bwMode="auto">
          <a:xfrm>
            <a:off x="171450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Apr / 6.1</a:t>
            </a:r>
          </a:p>
        </p:txBody>
      </p:sp>
      <p:sp>
        <p:nvSpPr>
          <p:cNvPr id="45096" name="TextBox 38"/>
          <p:cNvSpPr txBox="1">
            <a:spLocks noChangeArrowheads="1"/>
          </p:cNvSpPr>
          <p:nvPr/>
        </p:nvSpPr>
        <p:spPr bwMode="auto">
          <a:xfrm>
            <a:off x="100012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73492</a:t>
            </a:r>
          </a:p>
        </p:txBody>
      </p:sp>
      <p:sp>
        <p:nvSpPr>
          <p:cNvPr id="45097" name="TextBox 39"/>
          <p:cNvSpPr txBox="1">
            <a:spLocks noChangeArrowheads="1"/>
          </p:cNvSpPr>
          <p:nvPr/>
        </p:nvSpPr>
        <p:spPr bwMode="auto">
          <a:xfrm>
            <a:off x="109537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Stacked Cube Dwellings</a:t>
            </a:r>
          </a:p>
        </p:txBody>
      </p:sp>
      <p:pic>
        <p:nvPicPr>
          <p:cNvPr id="45098" name="sidebar image" descr="sidebar image"/>
          <p:cNvPicPr>
            <a:picLocks noChangeAspect="1"/>
          </p:cNvPicPr>
          <p:nvPr/>
        </p:nvPicPr>
        <p:blipFill>
          <a:blip r:embed="rId18" cstate="print"/>
          <a:srcRect/>
          <a:stretch>
            <a:fillRect/>
          </a:stretch>
        </p:blipFill>
        <p:spPr bwMode="auto">
          <a:xfrm>
            <a:off x="2552700" y="5076825"/>
            <a:ext cx="1323975" cy="1133475"/>
          </a:xfrm>
          <a:prstGeom prst="rect">
            <a:avLst/>
          </a:prstGeom>
          <a:noFill/>
          <a:ln w="9525">
            <a:noFill/>
            <a:miter lim="800000"/>
            <a:headEnd/>
            <a:tailEnd/>
          </a:ln>
        </p:spPr>
      </p:pic>
      <p:pic>
        <p:nvPicPr>
          <p:cNvPr id="45099" name="Image" descr="Image">
            <a:hlinkClick r:id="rId21" tooltip="Go to DIY All Spark Cube"/>
          </p:cNvPr>
          <p:cNvPicPr>
            <a:picLocks noChangeAspect="1"/>
          </p:cNvPicPr>
          <p:nvPr/>
        </p:nvPicPr>
        <p:blipFill>
          <a:blip r:embed="rId22" cstate="print"/>
          <a:srcRect/>
          <a:stretch>
            <a:fillRect/>
          </a:stretch>
        </p:blipFill>
        <p:spPr bwMode="auto">
          <a:xfrm>
            <a:off x="2571750" y="5119688"/>
            <a:ext cx="1285875" cy="1047750"/>
          </a:xfrm>
          <a:prstGeom prst="rect">
            <a:avLst/>
          </a:prstGeom>
          <a:noFill/>
          <a:ln w="9525">
            <a:noFill/>
            <a:miter lim="800000"/>
            <a:headEnd/>
            <a:tailEnd/>
          </a:ln>
        </p:spPr>
      </p:pic>
      <p:sp>
        <p:nvSpPr>
          <p:cNvPr id="45100" name="TextBox 42"/>
          <p:cNvSpPr txBox="1">
            <a:spLocks noChangeArrowheads="1"/>
          </p:cNvSpPr>
          <p:nvPr/>
        </p:nvSpPr>
        <p:spPr bwMode="auto">
          <a:xfrm>
            <a:off x="3190875"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Jan / 5.4</a:t>
            </a:r>
          </a:p>
        </p:txBody>
      </p:sp>
      <p:sp>
        <p:nvSpPr>
          <p:cNvPr id="45101" name="TextBox 43"/>
          <p:cNvSpPr txBox="1">
            <a:spLocks noChangeArrowheads="1"/>
          </p:cNvSpPr>
          <p:nvPr/>
        </p:nvSpPr>
        <p:spPr bwMode="auto">
          <a:xfrm>
            <a:off x="2476500"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64924</a:t>
            </a:r>
          </a:p>
        </p:txBody>
      </p:sp>
      <p:sp>
        <p:nvSpPr>
          <p:cNvPr id="45102" name="TextBox 44"/>
          <p:cNvSpPr txBox="1">
            <a:spLocks noChangeArrowheads="1"/>
          </p:cNvSpPr>
          <p:nvPr/>
        </p:nvSpPr>
        <p:spPr bwMode="auto">
          <a:xfrm>
            <a:off x="2571750"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DIY All Spark Cube</a:t>
            </a:r>
          </a:p>
        </p:txBody>
      </p:sp>
      <p:pic>
        <p:nvPicPr>
          <p:cNvPr id="45103" name="sidebar image" descr="sidebar image"/>
          <p:cNvPicPr>
            <a:picLocks noChangeAspect="1"/>
          </p:cNvPicPr>
          <p:nvPr/>
        </p:nvPicPr>
        <p:blipFill>
          <a:blip r:embed="rId18" cstate="print"/>
          <a:srcRect/>
          <a:stretch>
            <a:fillRect/>
          </a:stretch>
        </p:blipFill>
        <p:spPr bwMode="auto">
          <a:xfrm>
            <a:off x="4029075" y="5076825"/>
            <a:ext cx="1323975" cy="1133475"/>
          </a:xfrm>
          <a:prstGeom prst="rect">
            <a:avLst/>
          </a:prstGeom>
          <a:noFill/>
          <a:ln w="9525">
            <a:noFill/>
            <a:miter lim="800000"/>
            <a:headEnd/>
            <a:tailEnd/>
          </a:ln>
        </p:spPr>
      </p:pic>
      <p:pic>
        <p:nvPicPr>
          <p:cNvPr id="45104" name="Image" descr="Image">
            <a:hlinkClick r:id="rId23" tooltip="Go to LED Ottomans"/>
          </p:cNvPr>
          <p:cNvPicPr>
            <a:picLocks noChangeAspect="1"/>
          </p:cNvPicPr>
          <p:nvPr/>
        </p:nvPicPr>
        <p:blipFill>
          <a:blip r:embed="rId24" cstate="print"/>
          <a:srcRect/>
          <a:stretch>
            <a:fillRect/>
          </a:stretch>
        </p:blipFill>
        <p:spPr bwMode="auto">
          <a:xfrm>
            <a:off x="4048125" y="5119688"/>
            <a:ext cx="1285875" cy="1047750"/>
          </a:xfrm>
          <a:prstGeom prst="rect">
            <a:avLst/>
          </a:prstGeom>
          <a:noFill/>
          <a:ln w="9525">
            <a:noFill/>
            <a:miter lim="800000"/>
            <a:headEnd/>
            <a:tailEnd/>
          </a:ln>
        </p:spPr>
      </p:pic>
      <p:sp>
        <p:nvSpPr>
          <p:cNvPr id="45105" name="TextBox 47"/>
          <p:cNvSpPr txBox="1">
            <a:spLocks noChangeArrowheads="1"/>
          </p:cNvSpPr>
          <p:nvPr/>
        </p:nvSpPr>
        <p:spPr bwMode="auto">
          <a:xfrm>
            <a:off x="466725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4.7</a:t>
            </a:r>
          </a:p>
        </p:txBody>
      </p:sp>
      <p:sp>
        <p:nvSpPr>
          <p:cNvPr id="45106" name="TextBox 48"/>
          <p:cNvSpPr txBox="1">
            <a:spLocks noChangeArrowheads="1"/>
          </p:cNvSpPr>
          <p:nvPr/>
        </p:nvSpPr>
        <p:spPr bwMode="auto">
          <a:xfrm>
            <a:off x="395287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74732</a:t>
            </a:r>
          </a:p>
        </p:txBody>
      </p:sp>
      <p:sp>
        <p:nvSpPr>
          <p:cNvPr id="45107" name="TextBox 49"/>
          <p:cNvSpPr txBox="1">
            <a:spLocks noChangeArrowheads="1"/>
          </p:cNvSpPr>
          <p:nvPr/>
        </p:nvSpPr>
        <p:spPr bwMode="auto">
          <a:xfrm>
            <a:off x="404812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LED Ottomans</a:t>
            </a:r>
          </a:p>
        </p:txBody>
      </p:sp>
      <p:pic>
        <p:nvPicPr>
          <p:cNvPr id="45108" name="sidebar image" descr="sidebar image"/>
          <p:cNvPicPr>
            <a:picLocks noChangeAspect="1"/>
          </p:cNvPicPr>
          <p:nvPr/>
        </p:nvPicPr>
        <p:blipFill>
          <a:blip r:embed="rId18" cstate="print"/>
          <a:srcRect/>
          <a:stretch>
            <a:fillRect/>
          </a:stretch>
        </p:blipFill>
        <p:spPr bwMode="auto">
          <a:xfrm>
            <a:off x="5505450" y="5076825"/>
            <a:ext cx="1323975" cy="1133475"/>
          </a:xfrm>
          <a:prstGeom prst="rect">
            <a:avLst/>
          </a:prstGeom>
          <a:noFill/>
          <a:ln w="9525">
            <a:noFill/>
            <a:miter lim="800000"/>
            <a:headEnd/>
            <a:tailEnd/>
          </a:ln>
        </p:spPr>
      </p:pic>
      <p:pic>
        <p:nvPicPr>
          <p:cNvPr id="45109" name="Image" descr="Image">
            <a:hlinkClick r:id="rId25" tooltip="Go to Rubix's Cube Loungers"/>
          </p:cNvPr>
          <p:cNvPicPr>
            <a:picLocks noChangeAspect="1"/>
          </p:cNvPicPr>
          <p:nvPr/>
        </p:nvPicPr>
        <p:blipFill>
          <a:blip r:embed="rId26" cstate="print"/>
          <a:srcRect/>
          <a:stretch>
            <a:fillRect/>
          </a:stretch>
        </p:blipFill>
        <p:spPr bwMode="auto">
          <a:xfrm>
            <a:off x="5524500" y="5119688"/>
            <a:ext cx="1285875" cy="1047750"/>
          </a:xfrm>
          <a:prstGeom prst="rect">
            <a:avLst/>
          </a:prstGeom>
          <a:noFill/>
          <a:ln w="9525">
            <a:noFill/>
            <a:miter lim="800000"/>
            <a:headEnd/>
            <a:tailEnd/>
          </a:ln>
        </p:spPr>
      </p:pic>
      <p:sp>
        <p:nvSpPr>
          <p:cNvPr id="45110" name="TextBox 52"/>
          <p:cNvSpPr txBox="1">
            <a:spLocks noChangeArrowheads="1"/>
          </p:cNvSpPr>
          <p:nvPr/>
        </p:nvSpPr>
        <p:spPr bwMode="auto">
          <a:xfrm>
            <a:off x="6143625"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3.5</a:t>
            </a:r>
          </a:p>
        </p:txBody>
      </p:sp>
      <p:sp>
        <p:nvSpPr>
          <p:cNvPr id="45111" name="TextBox 53"/>
          <p:cNvSpPr txBox="1">
            <a:spLocks noChangeArrowheads="1"/>
          </p:cNvSpPr>
          <p:nvPr/>
        </p:nvSpPr>
        <p:spPr bwMode="auto">
          <a:xfrm>
            <a:off x="5429250"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75093</a:t>
            </a:r>
          </a:p>
        </p:txBody>
      </p:sp>
      <p:sp>
        <p:nvSpPr>
          <p:cNvPr id="45112" name="TextBox 54"/>
          <p:cNvSpPr txBox="1">
            <a:spLocks noChangeArrowheads="1"/>
          </p:cNvSpPr>
          <p:nvPr/>
        </p:nvSpPr>
        <p:spPr bwMode="auto">
          <a:xfrm>
            <a:off x="5524500"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Rubix's Cube Loungers</a:t>
            </a:r>
          </a:p>
        </p:txBody>
      </p:sp>
      <p:pic>
        <p:nvPicPr>
          <p:cNvPr id="45113" name="sidebar image" descr="sidebar image"/>
          <p:cNvPicPr>
            <a:picLocks noChangeAspect="1"/>
          </p:cNvPicPr>
          <p:nvPr/>
        </p:nvPicPr>
        <p:blipFill>
          <a:blip r:embed="rId18" cstate="print"/>
          <a:srcRect/>
          <a:stretch>
            <a:fillRect/>
          </a:stretch>
        </p:blipFill>
        <p:spPr bwMode="auto">
          <a:xfrm>
            <a:off x="6981825" y="5076825"/>
            <a:ext cx="1323975" cy="1133475"/>
          </a:xfrm>
          <a:prstGeom prst="rect">
            <a:avLst/>
          </a:prstGeom>
          <a:noFill/>
          <a:ln w="9525">
            <a:noFill/>
            <a:miter lim="800000"/>
            <a:headEnd/>
            <a:tailEnd/>
          </a:ln>
        </p:spPr>
      </p:pic>
      <p:pic>
        <p:nvPicPr>
          <p:cNvPr id="45114" name="Image" descr="Image">
            <a:hlinkClick r:id="rId27" tooltip="Go to Touchscreen Cubes"/>
          </p:cNvPr>
          <p:cNvPicPr>
            <a:picLocks noChangeAspect="1"/>
          </p:cNvPicPr>
          <p:nvPr/>
        </p:nvPicPr>
        <p:blipFill>
          <a:blip r:embed="rId28" cstate="print"/>
          <a:srcRect/>
          <a:stretch>
            <a:fillRect/>
          </a:stretch>
        </p:blipFill>
        <p:spPr bwMode="auto">
          <a:xfrm>
            <a:off x="7000875" y="5119688"/>
            <a:ext cx="1285875" cy="1047750"/>
          </a:xfrm>
          <a:prstGeom prst="rect">
            <a:avLst/>
          </a:prstGeom>
          <a:noFill/>
          <a:ln w="9525">
            <a:noFill/>
            <a:miter lim="800000"/>
            <a:headEnd/>
            <a:tailEnd/>
          </a:ln>
        </p:spPr>
      </p:pic>
      <p:sp>
        <p:nvSpPr>
          <p:cNvPr id="45115" name="TextBox 57"/>
          <p:cNvSpPr txBox="1">
            <a:spLocks noChangeArrowheads="1"/>
          </p:cNvSpPr>
          <p:nvPr/>
        </p:nvSpPr>
        <p:spPr bwMode="auto">
          <a:xfrm>
            <a:off x="762000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Feb / 3.3</a:t>
            </a:r>
          </a:p>
        </p:txBody>
      </p:sp>
      <p:sp>
        <p:nvSpPr>
          <p:cNvPr id="45116" name="TextBox 58"/>
          <p:cNvSpPr txBox="1">
            <a:spLocks noChangeArrowheads="1"/>
          </p:cNvSpPr>
          <p:nvPr/>
        </p:nvSpPr>
        <p:spPr bwMode="auto">
          <a:xfrm>
            <a:off x="690562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66905</a:t>
            </a:r>
          </a:p>
        </p:txBody>
      </p:sp>
      <p:sp>
        <p:nvSpPr>
          <p:cNvPr id="45117" name="TextBox 59"/>
          <p:cNvSpPr txBox="1">
            <a:spLocks noChangeArrowheads="1"/>
          </p:cNvSpPr>
          <p:nvPr/>
        </p:nvSpPr>
        <p:spPr bwMode="auto">
          <a:xfrm>
            <a:off x="700087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Touchscreen Cubes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header image" descr="header image"/>
          <p:cNvPicPr>
            <a:picLocks noChangeAspect="1"/>
          </p:cNvPicPr>
          <p:nvPr/>
        </p:nvPicPr>
        <p:blipFill>
          <a:blip r:embed="rId2" cstate="print"/>
          <a:srcRect/>
          <a:stretch>
            <a:fillRect/>
          </a:stretch>
        </p:blipFill>
        <p:spPr bwMode="auto">
          <a:xfrm>
            <a:off x="0" y="0"/>
            <a:ext cx="9144000" cy="1304925"/>
          </a:xfrm>
          <a:prstGeom prst="rect">
            <a:avLst/>
          </a:prstGeom>
          <a:noFill/>
          <a:ln w="9525">
            <a:noFill/>
            <a:miter lim="800000"/>
            <a:headEnd/>
            <a:tailEnd/>
          </a:ln>
        </p:spPr>
      </p:pic>
      <p:pic>
        <p:nvPicPr>
          <p:cNvPr id="2" name="TH Pro logo" descr="TH Pro logo"/>
          <p:cNvPicPr>
            <a:picLocks noChangeAspect="1"/>
          </p:cNvPicPr>
          <p:nvPr/>
        </p:nvPicPr>
        <p:blipFill>
          <a:blip r:embed="rId3" cstate="print"/>
          <a:stretch>
            <a:fillRect/>
          </a:stretch>
        </p:blipFill>
        <p:spPr>
          <a:xfrm>
            <a:off x="6762750" y="142875"/>
            <a:ext cx="2305050" cy="476250"/>
          </a:xfrm>
          <a:prstGeom prst="rect">
            <a:avLst/>
          </a:prstGeom>
          <a:effectLst>
            <a:outerShdw blurRad="57150" dist="95250" dir="2700000" algn="br" rotWithShape="0">
              <a:srgbClr val="000000">
                <a:alpha val="50000"/>
              </a:srgbClr>
            </a:outerShdw>
          </a:effectLst>
        </p:spPr>
      </p:pic>
      <p:sp>
        <p:nvSpPr>
          <p:cNvPr id="46084" name="TextBox 2">
            <a:hlinkClick r:id="rId4"/>
          </p:cNvPr>
          <p:cNvSpPr txBox="1">
            <a:spLocks noChangeArrowheads="1"/>
          </p:cNvSpPr>
          <p:nvPr/>
        </p:nvSpPr>
        <p:spPr bwMode="auto">
          <a:xfrm>
            <a:off x="0" y="6600825"/>
            <a:ext cx="9144000" cy="238125"/>
          </a:xfrm>
          <a:prstGeom prst="rect">
            <a:avLst/>
          </a:prstGeom>
          <a:noFill/>
          <a:ln w="9525">
            <a:noFill/>
            <a:miter lim="800000"/>
            <a:headEnd/>
            <a:tailEnd/>
          </a:ln>
        </p:spPr>
        <p:txBody>
          <a:bodyPr>
            <a:spAutoFit/>
          </a:bodyPr>
          <a:lstStyle/>
          <a:p>
            <a:pPr algn="r">
              <a:lnSpc>
                <a:spcPct val="100000"/>
              </a:lnSpc>
            </a:pPr>
            <a:r>
              <a:rPr lang="en-US" altLang="ko-KR" sz="1200">
                <a:solidFill>
                  <a:srgbClr val="000000"/>
                </a:solidFill>
                <a:ea typeface="굴림" charset="-127"/>
              </a:rPr>
              <a:t>http://www.trendhunter.com/id/91211                                                               Copyright © TrendHunter.com. All Rights Reserved</a:t>
            </a:r>
          </a:p>
        </p:txBody>
      </p:sp>
      <p:sp>
        <p:nvSpPr>
          <p:cNvPr id="46085" name="TextBox 3"/>
          <p:cNvSpPr txBox="1">
            <a:spLocks noChangeArrowheads="1"/>
          </p:cNvSpPr>
          <p:nvPr/>
        </p:nvSpPr>
        <p:spPr bwMode="auto">
          <a:xfrm>
            <a:off x="285750" y="142875"/>
            <a:ext cx="6667500" cy="571500"/>
          </a:xfrm>
          <a:prstGeom prst="rect">
            <a:avLst/>
          </a:prstGeom>
          <a:noFill/>
          <a:ln w="9525">
            <a:noFill/>
            <a:miter lim="800000"/>
            <a:headEnd/>
            <a:tailEnd/>
          </a:ln>
        </p:spPr>
        <p:txBody>
          <a:bodyPr>
            <a:spAutoFit/>
          </a:bodyPr>
          <a:lstStyle/>
          <a:p>
            <a:pPr>
              <a:lnSpc>
                <a:spcPct val="100000"/>
              </a:lnSpc>
            </a:pPr>
            <a:r>
              <a:rPr lang="en-US" altLang="ko-KR" sz="3000" b="1">
                <a:solidFill>
                  <a:srgbClr val="FFFFFF"/>
                </a:solidFill>
                <a:latin typeface="Calibri" pitchFamily="34" charset="0"/>
                <a:ea typeface="굴림" charset="-127"/>
              </a:rPr>
              <a:t>Next Besting (UPDATE)</a:t>
            </a:r>
          </a:p>
        </p:txBody>
      </p:sp>
      <p:sp>
        <p:nvSpPr>
          <p:cNvPr id="46086" name="TextBox 4"/>
          <p:cNvSpPr txBox="1">
            <a:spLocks noChangeArrowheads="1"/>
          </p:cNvSpPr>
          <p:nvPr/>
        </p:nvSpPr>
        <p:spPr bwMode="auto">
          <a:xfrm>
            <a:off x="285750" y="638175"/>
            <a:ext cx="6667500" cy="171450"/>
          </a:xfrm>
          <a:prstGeom prst="rect">
            <a:avLst/>
          </a:prstGeom>
          <a:noFill/>
          <a:ln w="9525">
            <a:noFill/>
            <a:miter lim="800000"/>
            <a:headEnd/>
            <a:tailEnd/>
          </a:ln>
        </p:spPr>
        <p:txBody>
          <a:bodyPr>
            <a:spAutoFit/>
          </a:bodyPr>
          <a:lstStyle/>
          <a:p>
            <a:pPr>
              <a:lnSpc>
                <a:spcPct val="100000"/>
              </a:lnSpc>
            </a:pPr>
            <a:r>
              <a:rPr lang="en-US" altLang="ko-KR" sz="1800">
                <a:solidFill>
                  <a:srgbClr val="4292FF"/>
                </a:solidFill>
                <a:ea typeface="굴림" charset="-127"/>
              </a:rPr>
              <a:t>Consumers bypass traditional brands for the 'next best alternative'</a:t>
            </a:r>
          </a:p>
        </p:txBody>
      </p:sp>
      <p:pic>
        <p:nvPicPr>
          <p:cNvPr id="46087" name="sidebar image" descr="sidebar image"/>
          <p:cNvPicPr>
            <a:picLocks noChangeAspect="1"/>
          </p:cNvPicPr>
          <p:nvPr/>
        </p:nvPicPr>
        <p:blipFill>
          <a:blip r:embed="rId5" cstate="print"/>
          <a:srcRect/>
          <a:stretch>
            <a:fillRect/>
          </a:stretch>
        </p:blipFill>
        <p:spPr bwMode="auto">
          <a:xfrm>
            <a:off x="7143750" y="1428750"/>
            <a:ext cx="1857375" cy="952500"/>
          </a:xfrm>
          <a:prstGeom prst="rect">
            <a:avLst/>
          </a:prstGeom>
          <a:noFill/>
          <a:ln w="9525">
            <a:noFill/>
            <a:miter lim="800000"/>
            <a:headEnd/>
            <a:tailEnd/>
          </a:ln>
        </p:spPr>
      </p:pic>
      <p:pic>
        <p:nvPicPr>
          <p:cNvPr id="46088" name="sidebar image" descr="sidebar image"/>
          <p:cNvPicPr>
            <a:picLocks noChangeAspect="1"/>
          </p:cNvPicPr>
          <p:nvPr/>
        </p:nvPicPr>
        <p:blipFill>
          <a:blip r:embed="rId6" cstate="print"/>
          <a:srcRect/>
          <a:stretch>
            <a:fillRect/>
          </a:stretch>
        </p:blipFill>
        <p:spPr bwMode="auto">
          <a:xfrm>
            <a:off x="7162800" y="1447800"/>
            <a:ext cx="1819275" cy="914400"/>
          </a:xfrm>
          <a:prstGeom prst="rect">
            <a:avLst/>
          </a:prstGeom>
          <a:noFill/>
          <a:ln w="9525">
            <a:noFill/>
            <a:miter lim="800000"/>
            <a:headEnd/>
            <a:tailEnd/>
          </a:ln>
        </p:spPr>
      </p:pic>
      <p:pic>
        <p:nvPicPr>
          <p:cNvPr id="46089" name="sidebar image" descr="sidebar image"/>
          <p:cNvPicPr>
            <a:picLocks noChangeAspect="1"/>
          </p:cNvPicPr>
          <p:nvPr/>
        </p:nvPicPr>
        <p:blipFill>
          <a:blip r:embed="rId7" cstate="print"/>
          <a:srcRect/>
          <a:stretch>
            <a:fillRect/>
          </a:stretch>
        </p:blipFill>
        <p:spPr bwMode="auto">
          <a:xfrm>
            <a:off x="7191375" y="1476375"/>
            <a:ext cx="1762125" cy="238125"/>
          </a:xfrm>
          <a:prstGeom prst="rect">
            <a:avLst/>
          </a:prstGeom>
          <a:noFill/>
          <a:ln w="9525">
            <a:noFill/>
            <a:miter lim="800000"/>
            <a:headEnd/>
            <a:tailEnd/>
          </a:ln>
        </p:spPr>
      </p:pic>
      <p:pic>
        <p:nvPicPr>
          <p:cNvPr id="46090" name="sidebar image" descr="sidebar image"/>
          <p:cNvPicPr>
            <a:picLocks noChangeAspect="1"/>
          </p:cNvPicPr>
          <p:nvPr/>
        </p:nvPicPr>
        <p:blipFill>
          <a:blip r:embed="rId8" cstate="print"/>
          <a:srcRect/>
          <a:stretch>
            <a:fillRect/>
          </a:stretch>
        </p:blipFill>
        <p:spPr bwMode="auto">
          <a:xfrm>
            <a:off x="7191375" y="1476375"/>
            <a:ext cx="1371600" cy="238125"/>
          </a:xfrm>
          <a:prstGeom prst="rect">
            <a:avLst/>
          </a:prstGeom>
          <a:noFill/>
          <a:ln w="9525">
            <a:noFill/>
            <a:miter lim="800000"/>
            <a:headEnd/>
            <a:tailEnd/>
          </a:ln>
        </p:spPr>
      </p:pic>
      <p:pic>
        <p:nvPicPr>
          <p:cNvPr id="46091" name="sidebar image" descr="sidebar image"/>
          <p:cNvPicPr>
            <a:picLocks noChangeAspect="1"/>
          </p:cNvPicPr>
          <p:nvPr/>
        </p:nvPicPr>
        <p:blipFill>
          <a:blip r:embed="rId9" cstate="print"/>
          <a:srcRect/>
          <a:stretch>
            <a:fillRect/>
          </a:stretch>
        </p:blipFill>
        <p:spPr bwMode="auto">
          <a:xfrm>
            <a:off x="7191375" y="1762125"/>
            <a:ext cx="619125" cy="571500"/>
          </a:xfrm>
          <a:prstGeom prst="rect">
            <a:avLst/>
          </a:prstGeom>
          <a:noFill/>
          <a:ln w="9525">
            <a:noFill/>
            <a:miter lim="800000"/>
            <a:headEnd/>
            <a:tailEnd/>
          </a:ln>
        </p:spPr>
      </p:pic>
      <p:sp>
        <p:nvSpPr>
          <p:cNvPr id="46092" name="TextBox 10"/>
          <p:cNvSpPr txBox="1">
            <a:spLocks noChangeArrowheads="1"/>
          </p:cNvSpPr>
          <p:nvPr/>
        </p:nvSpPr>
        <p:spPr bwMode="auto">
          <a:xfrm>
            <a:off x="7191375" y="1905000"/>
            <a:ext cx="619125" cy="5715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ea typeface="굴림" charset="-127"/>
              </a:rPr>
              <a:t>7.8</a:t>
            </a:r>
          </a:p>
        </p:txBody>
      </p:sp>
      <p:sp>
        <p:nvSpPr>
          <p:cNvPr id="46093" name="TextBox 11"/>
          <p:cNvSpPr txBox="1">
            <a:spLocks noChangeArrowheads="1"/>
          </p:cNvSpPr>
          <p:nvPr/>
        </p:nvSpPr>
        <p:spPr bwMode="auto">
          <a:xfrm>
            <a:off x="7191375" y="1762125"/>
            <a:ext cx="619125" cy="76200"/>
          </a:xfrm>
          <a:prstGeom prst="rect">
            <a:avLst/>
          </a:prstGeom>
          <a:noFill/>
          <a:ln w="9525">
            <a:noFill/>
            <a:miter lim="800000"/>
            <a:headEnd/>
            <a:tailEnd/>
          </a:ln>
        </p:spPr>
        <p:txBody>
          <a:bodyPr>
            <a:spAutoFit/>
          </a:bodyPr>
          <a:lstStyle/>
          <a:p>
            <a:pPr algn="ctr">
              <a:lnSpc>
                <a:spcPct val="100000"/>
              </a:lnSpc>
            </a:pPr>
            <a:r>
              <a:rPr lang="en-US" altLang="ko-KR" sz="800">
                <a:solidFill>
                  <a:srgbClr val="FFFFFF"/>
                </a:solidFill>
                <a:ea typeface="굴림" charset="-127"/>
              </a:rPr>
              <a:t>Score:</a:t>
            </a:r>
          </a:p>
        </p:txBody>
      </p:sp>
      <p:sp>
        <p:nvSpPr>
          <p:cNvPr id="46094" name="TextBox 12"/>
          <p:cNvSpPr txBox="1">
            <a:spLocks noChangeArrowheads="1"/>
          </p:cNvSpPr>
          <p:nvPr/>
        </p:nvSpPr>
        <p:spPr bwMode="auto">
          <a:xfrm>
            <a:off x="7810500" y="171450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This Year and Hot</a:t>
            </a:r>
          </a:p>
        </p:txBody>
      </p:sp>
      <p:sp>
        <p:nvSpPr>
          <p:cNvPr id="46095" name="TextBox 13"/>
          <p:cNvSpPr txBox="1">
            <a:spLocks noChangeArrowheads="1"/>
          </p:cNvSpPr>
          <p:nvPr/>
        </p:nvSpPr>
        <p:spPr bwMode="auto">
          <a:xfrm>
            <a:off x="7810500" y="1857375"/>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Top 9 Examples:</a:t>
            </a:r>
          </a:p>
        </p:txBody>
      </p:sp>
      <p:sp>
        <p:nvSpPr>
          <p:cNvPr id="46096" name="TextBox 14"/>
          <p:cNvSpPr txBox="1">
            <a:spLocks noChangeArrowheads="1"/>
          </p:cNvSpPr>
          <p:nvPr/>
        </p:nvSpPr>
        <p:spPr bwMode="auto">
          <a:xfrm>
            <a:off x="7810500" y="1952625"/>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62,616 Total Clicks</a:t>
            </a:r>
          </a:p>
        </p:txBody>
      </p:sp>
      <p:sp>
        <p:nvSpPr>
          <p:cNvPr id="46097" name="TextBox 15"/>
          <p:cNvSpPr txBox="1">
            <a:spLocks noChangeArrowheads="1"/>
          </p:cNvSpPr>
          <p:nvPr/>
        </p:nvSpPr>
        <p:spPr bwMode="auto">
          <a:xfrm>
            <a:off x="7810500" y="2095500"/>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Date Range:</a:t>
            </a:r>
          </a:p>
        </p:txBody>
      </p:sp>
      <p:sp>
        <p:nvSpPr>
          <p:cNvPr id="46098" name="TextBox 16"/>
          <p:cNvSpPr txBox="1">
            <a:spLocks noChangeArrowheads="1"/>
          </p:cNvSpPr>
          <p:nvPr/>
        </p:nvSpPr>
        <p:spPr bwMode="auto">
          <a:xfrm>
            <a:off x="7810500" y="219075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Feb 10 - Oct 10</a:t>
            </a:r>
          </a:p>
        </p:txBody>
      </p:sp>
      <p:pic>
        <p:nvPicPr>
          <p:cNvPr id="46099" name="sidebar image" descr="sidebar image"/>
          <p:cNvPicPr>
            <a:picLocks noChangeAspect="1"/>
          </p:cNvPicPr>
          <p:nvPr/>
        </p:nvPicPr>
        <p:blipFill>
          <a:blip r:embed="rId10" cstate="print"/>
          <a:srcRect/>
          <a:stretch>
            <a:fillRect/>
          </a:stretch>
        </p:blipFill>
        <p:spPr bwMode="auto">
          <a:xfrm>
            <a:off x="0" y="1304925"/>
            <a:ext cx="381000" cy="5553075"/>
          </a:xfrm>
          <a:prstGeom prst="rect">
            <a:avLst/>
          </a:prstGeom>
          <a:noFill/>
          <a:ln w="9525">
            <a:noFill/>
            <a:miter lim="800000"/>
            <a:headEnd/>
            <a:tailEnd/>
          </a:ln>
        </p:spPr>
      </p:pic>
      <p:sp>
        <p:nvSpPr>
          <p:cNvPr id="46100" name="TextBox 18"/>
          <p:cNvSpPr txBox="1">
            <a:spLocks noChangeArrowheads="1"/>
          </p:cNvSpPr>
          <p:nvPr/>
        </p:nvSpPr>
        <p:spPr bwMode="auto">
          <a:xfrm rot="-5400000">
            <a:off x="-1238250" y="5191125"/>
            <a:ext cx="2857500" cy="4572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latin typeface="Calibri" pitchFamily="34" charset="0"/>
                <a:ea typeface="굴림" charset="-127"/>
              </a:rPr>
              <a:t>Tech</a:t>
            </a:r>
          </a:p>
        </p:txBody>
      </p:sp>
      <p:sp>
        <p:nvSpPr>
          <p:cNvPr id="46101" name="TextBox 19"/>
          <p:cNvSpPr txBox="1">
            <a:spLocks noChangeArrowheads="1"/>
          </p:cNvSpPr>
          <p:nvPr/>
        </p:nvSpPr>
        <p:spPr bwMode="auto">
          <a:xfrm>
            <a:off x="476250" y="1428750"/>
            <a:ext cx="6572250" cy="1143000"/>
          </a:xfrm>
          <a:prstGeom prst="rect">
            <a:avLst/>
          </a:prstGeom>
          <a:noFill/>
          <a:ln w="9525">
            <a:noFill/>
            <a:miter lim="800000"/>
            <a:headEnd/>
            <a:tailEnd/>
          </a:ln>
        </p:spPr>
        <p:txBody>
          <a:bodyPr>
            <a:spAutoFit/>
          </a:bodyPr>
          <a:lstStyle/>
          <a:p>
            <a:pPr>
              <a:lnSpc>
                <a:spcPct val="100000"/>
              </a:lnSpc>
            </a:pPr>
            <a:r>
              <a:rPr lang="en-US" altLang="ko-KR" sz="1300">
                <a:solidFill>
                  <a:srgbClr val="000000"/>
                </a:solidFill>
                <a:ea typeface="굴림" charset="-127"/>
              </a:rPr>
              <a:t>Implications - In our current period of economic uncertainty, consumers are still buying things, but they are becoming more conscious of what they actually need and why.  In all categories, they are in pursuit of the 'next best thing'.   We coined this term 'Next Besting' in 2008, but we continue to see it play out in all categories, including fashion and technology where budget-friendly alternative products are breaking new ground.</a:t>
            </a:r>
          </a:p>
        </p:txBody>
      </p:sp>
      <p:pic>
        <p:nvPicPr>
          <p:cNvPr id="46102" name="sidebar image" descr="sidebar image"/>
          <p:cNvPicPr>
            <a:picLocks noChangeAspect="1"/>
          </p:cNvPicPr>
          <p:nvPr/>
        </p:nvPicPr>
        <p:blipFill>
          <a:blip r:embed="rId11" cstate="print"/>
          <a:srcRect/>
          <a:stretch>
            <a:fillRect/>
          </a:stretch>
        </p:blipFill>
        <p:spPr bwMode="auto">
          <a:xfrm>
            <a:off x="1123950" y="2933700"/>
            <a:ext cx="1323975" cy="1133475"/>
          </a:xfrm>
          <a:prstGeom prst="rect">
            <a:avLst/>
          </a:prstGeom>
          <a:noFill/>
          <a:ln w="9525">
            <a:noFill/>
            <a:miter lim="800000"/>
            <a:headEnd/>
            <a:tailEnd/>
          </a:ln>
        </p:spPr>
      </p:pic>
      <p:pic>
        <p:nvPicPr>
          <p:cNvPr id="46103" name="Image" descr="Image">
            <a:hlinkClick r:id="rId12" tooltip="Go to Funky Affordable Couture"/>
          </p:cNvPr>
          <p:cNvPicPr>
            <a:picLocks noChangeAspect="1"/>
          </p:cNvPicPr>
          <p:nvPr/>
        </p:nvPicPr>
        <p:blipFill>
          <a:blip r:embed="rId13" cstate="print"/>
          <a:srcRect/>
          <a:stretch>
            <a:fillRect/>
          </a:stretch>
        </p:blipFill>
        <p:spPr bwMode="auto">
          <a:xfrm>
            <a:off x="1143000" y="2976563"/>
            <a:ext cx="1285875" cy="1047750"/>
          </a:xfrm>
          <a:prstGeom prst="rect">
            <a:avLst/>
          </a:prstGeom>
          <a:noFill/>
          <a:ln w="9525">
            <a:noFill/>
            <a:miter lim="800000"/>
            <a:headEnd/>
            <a:tailEnd/>
          </a:ln>
        </p:spPr>
      </p:pic>
      <p:sp>
        <p:nvSpPr>
          <p:cNvPr id="46104" name="TextBox 22"/>
          <p:cNvSpPr txBox="1">
            <a:spLocks noChangeArrowheads="1"/>
          </p:cNvSpPr>
          <p:nvPr/>
        </p:nvSpPr>
        <p:spPr bwMode="auto">
          <a:xfrm>
            <a:off x="176212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Mar / 9.6</a:t>
            </a:r>
          </a:p>
        </p:txBody>
      </p:sp>
      <p:sp>
        <p:nvSpPr>
          <p:cNvPr id="46105" name="TextBox 23"/>
          <p:cNvSpPr txBox="1">
            <a:spLocks noChangeArrowheads="1"/>
          </p:cNvSpPr>
          <p:nvPr/>
        </p:nvSpPr>
        <p:spPr bwMode="auto">
          <a:xfrm>
            <a:off x="104775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70481</a:t>
            </a:r>
          </a:p>
        </p:txBody>
      </p:sp>
      <p:sp>
        <p:nvSpPr>
          <p:cNvPr id="46106" name="TextBox 24"/>
          <p:cNvSpPr txBox="1">
            <a:spLocks noChangeArrowheads="1"/>
          </p:cNvSpPr>
          <p:nvPr/>
        </p:nvSpPr>
        <p:spPr bwMode="auto">
          <a:xfrm>
            <a:off x="114300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Funky Affordable Couture</a:t>
            </a:r>
          </a:p>
        </p:txBody>
      </p:sp>
      <p:pic>
        <p:nvPicPr>
          <p:cNvPr id="46107" name="sidebar image" descr="sidebar image"/>
          <p:cNvPicPr>
            <a:picLocks noChangeAspect="1"/>
          </p:cNvPicPr>
          <p:nvPr/>
        </p:nvPicPr>
        <p:blipFill>
          <a:blip r:embed="rId11" cstate="print"/>
          <a:srcRect/>
          <a:stretch>
            <a:fillRect/>
          </a:stretch>
        </p:blipFill>
        <p:spPr bwMode="auto">
          <a:xfrm>
            <a:off x="2600325" y="2933700"/>
            <a:ext cx="1323975" cy="1133475"/>
          </a:xfrm>
          <a:prstGeom prst="rect">
            <a:avLst/>
          </a:prstGeom>
          <a:noFill/>
          <a:ln w="9525">
            <a:noFill/>
            <a:miter lim="800000"/>
            <a:headEnd/>
            <a:tailEnd/>
          </a:ln>
        </p:spPr>
      </p:pic>
      <p:pic>
        <p:nvPicPr>
          <p:cNvPr id="46108" name="Image" descr="Image">
            <a:hlinkClick r:id="rId14" tooltip="Go to Billowy Fashion Collaborations"/>
          </p:cNvPr>
          <p:cNvPicPr>
            <a:picLocks noChangeAspect="1"/>
          </p:cNvPicPr>
          <p:nvPr/>
        </p:nvPicPr>
        <p:blipFill>
          <a:blip r:embed="rId15" cstate="print"/>
          <a:srcRect/>
          <a:stretch>
            <a:fillRect/>
          </a:stretch>
        </p:blipFill>
        <p:spPr bwMode="auto">
          <a:xfrm>
            <a:off x="2619375" y="2976563"/>
            <a:ext cx="1285875" cy="1047750"/>
          </a:xfrm>
          <a:prstGeom prst="rect">
            <a:avLst/>
          </a:prstGeom>
          <a:noFill/>
          <a:ln w="9525">
            <a:noFill/>
            <a:miter lim="800000"/>
            <a:headEnd/>
            <a:tailEnd/>
          </a:ln>
        </p:spPr>
      </p:pic>
      <p:sp>
        <p:nvSpPr>
          <p:cNvPr id="46109" name="TextBox 27"/>
          <p:cNvSpPr txBox="1">
            <a:spLocks noChangeArrowheads="1"/>
          </p:cNvSpPr>
          <p:nvPr/>
        </p:nvSpPr>
        <p:spPr bwMode="auto">
          <a:xfrm>
            <a:off x="3238500"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Aug / 9.4</a:t>
            </a:r>
          </a:p>
        </p:txBody>
      </p:sp>
      <p:sp>
        <p:nvSpPr>
          <p:cNvPr id="46110" name="TextBox 28"/>
          <p:cNvSpPr txBox="1">
            <a:spLocks noChangeArrowheads="1"/>
          </p:cNvSpPr>
          <p:nvPr/>
        </p:nvSpPr>
        <p:spPr bwMode="auto">
          <a:xfrm>
            <a:off x="2524125"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84404</a:t>
            </a:r>
          </a:p>
        </p:txBody>
      </p:sp>
      <p:sp>
        <p:nvSpPr>
          <p:cNvPr id="46111" name="TextBox 29"/>
          <p:cNvSpPr txBox="1">
            <a:spLocks noChangeArrowheads="1"/>
          </p:cNvSpPr>
          <p:nvPr/>
        </p:nvSpPr>
        <p:spPr bwMode="auto">
          <a:xfrm>
            <a:off x="2619375"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Billowy Fashion Collaborations</a:t>
            </a:r>
          </a:p>
        </p:txBody>
      </p:sp>
      <p:pic>
        <p:nvPicPr>
          <p:cNvPr id="46112" name="sidebar image" descr="sidebar image"/>
          <p:cNvPicPr>
            <a:picLocks noChangeAspect="1"/>
          </p:cNvPicPr>
          <p:nvPr/>
        </p:nvPicPr>
        <p:blipFill>
          <a:blip r:embed="rId11" cstate="print"/>
          <a:srcRect/>
          <a:stretch>
            <a:fillRect/>
          </a:stretch>
        </p:blipFill>
        <p:spPr bwMode="auto">
          <a:xfrm>
            <a:off x="4076700" y="2933700"/>
            <a:ext cx="1323975" cy="1133475"/>
          </a:xfrm>
          <a:prstGeom prst="rect">
            <a:avLst/>
          </a:prstGeom>
          <a:noFill/>
          <a:ln w="9525">
            <a:noFill/>
            <a:miter lim="800000"/>
            <a:headEnd/>
            <a:tailEnd/>
          </a:ln>
        </p:spPr>
      </p:pic>
      <p:pic>
        <p:nvPicPr>
          <p:cNvPr id="46113" name="Image" descr="Image">
            <a:hlinkClick r:id="rId16" tooltip="Go to Cheap-Chic Apparel"/>
          </p:cNvPr>
          <p:cNvPicPr>
            <a:picLocks noChangeAspect="1"/>
          </p:cNvPicPr>
          <p:nvPr/>
        </p:nvPicPr>
        <p:blipFill>
          <a:blip r:embed="rId17" cstate="print"/>
          <a:srcRect/>
          <a:stretch>
            <a:fillRect/>
          </a:stretch>
        </p:blipFill>
        <p:spPr bwMode="auto">
          <a:xfrm>
            <a:off x="4095750" y="2976563"/>
            <a:ext cx="1285875" cy="1047750"/>
          </a:xfrm>
          <a:prstGeom prst="rect">
            <a:avLst/>
          </a:prstGeom>
          <a:noFill/>
          <a:ln w="9525">
            <a:noFill/>
            <a:miter lim="800000"/>
            <a:headEnd/>
            <a:tailEnd/>
          </a:ln>
        </p:spPr>
      </p:pic>
      <p:sp>
        <p:nvSpPr>
          <p:cNvPr id="46114" name="TextBox 32"/>
          <p:cNvSpPr txBox="1">
            <a:spLocks noChangeArrowheads="1"/>
          </p:cNvSpPr>
          <p:nvPr/>
        </p:nvSpPr>
        <p:spPr bwMode="auto">
          <a:xfrm>
            <a:off x="471487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Sep / 9.2</a:t>
            </a:r>
          </a:p>
        </p:txBody>
      </p:sp>
      <p:sp>
        <p:nvSpPr>
          <p:cNvPr id="46115" name="TextBox 33"/>
          <p:cNvSpPr txBox="1">
            <a:spLocks noChangeArrowheads="1"/>
          </p:cNvSpPr>
          <p:nvPr/>
        </p:nvSpPr>
        <p:spPr bwMode="auto">
          <a:xfrm>
            <a:off x="400050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89517</a:t>
            </a:r>
          </a:p>
        </p:txBody>
      </p:sp>
      <p:sp>
        <p:nvSpPr>
          <p:cNvPr id="46116" name="TextBox 34"/>
          <p:cNvSpPr txBox="1">
            <a:spLocks noChangeArrowheads="1"/>
          </p:cNvSpPr>
          <p:nvPr/>
        </p:nvSpPr>
        <p:spPr bwMode="auto">
          <a:xfrm>
            <a:off x="409575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Cheap-Chic Apparel</a:t>
            </a:r>
          </a:p>
        </p:txBody>
      </p:sp>
      <p:pic>
        <p:nvPicPr>
          <p:cNvPr id="46117" name="sidebar image" descr="sidebar image"/>
          <p:cNvPicPr>
            <a:picLocks noChangeAspect="1"/>
          </p:cNvPicPr>
          <p:nvPr/>
        </p:nvPicPr>
        <p:blipFill>
          <a:blip r:embed="rId11" cstate="print"/>
          <a:srcRect/>
          <a:stretch>
            <a:fillRect/>
          </a:stretch>
        </p:blipFill>
        <p:spPr bwMode="auto">
          <a:xfrm>
            <a:off x="5553075" y="2933700"/>
            <a:ext cx="1323975" cy="1133475"/>
          </a:xfrm>
          <a:prstGeom prst="rect">
            <a:avLst/>
          </a:prstGeom>
          <a:noFill/>
          <a:ln w="9525">
            <a:noFill/>
            <a:miter lim="800000"/>
            <a:headEnd/>
            <a:tailEnd/>
          </a:ln>
        </p:spPr>
      </p:pic>
      <p:pic>
        <p:nvPicPr>
          <p:cNvPr id="46118" name="Image" descr="Image">
            <a:hlinkClick r:id="rId18" tooltip="Go to Budget Designer Bags"/>
          </p:cNvPr>
          <p:cNvPicPr>
            <a:picLocks noChangeAspect="1"/>
          </p:cNvPicPr>
          <p:nvPr/>
        </p:nvPicPr>
        <p:blipFill>
          <a:blip r:embed="rId19" cstate="print"/>
          <a:srcRect/>
          <a:stretch>
            <a:fillRect/>
          </a:stretch>
        </p:blipFill>
        <p:spPr bwMode="auto">
          <a:xfrm>
            <a:off x="5572125" y="2976563"/>
            <a:ext cx="1285875" cy="1047750"/>
          </a:xfrm>
          <a:prstGeom prst="rect">
            <a:avLst/>
          </a:prstGeom>
          <a:noFill/>
          <a:ln w="9525">
            <a:noFill/>
            <a:miter lim="800000"/>
            <a:headEnd/>
            <a:tailEnd/>
          </a:ln>
        </p:spPr>
      </p:pic>
      <p:sp>
        <p:nvSpPr>
          <p:cNvPr id="46119" name="TextBox 37"/>
          <p:cNvSpPr txBox="1">
            <a:spLocks noChangeArrowheads="1"/>
          </p:cNvSpPr>
          <p:nvPr/>
        </p:nvSpPr>
        <p:spPr bwMode="auto">
          <a:xfrm>
            <a:off x="6191250"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Jun / 8.7</a:t>
            </a:r>
          </a:p>
        </p:txBody>
      </p:sp>
      <p:sp>
        <p:nvSpPr>
          <p:cNvPr id="46120" name="TextBox 38"/>
          <p:cNvSpPr txBox="1">
            <a:spLocks noChangeArrowheads="1"/>
          </p:cNvSpPr>
          <p:nvPr/>
        </p:nvSpPr>
        <p:spPr bwMode="auto">
          <a:xfrm>
            <a:off x="5476875"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77787</a:t>
            </a:r>
          </a:p>
        </p:txBody>
      </p:sp>
      <p:sp>
        <p:nvSpPr>
          <p:cNvPr id="46121" name="TextBox 39"/>
          <p:cNvSpPr txBox="1">
            <a:spLocks noChangeArrowheads="1"/>
          </p:cNvSpPr>
          <p:nvPr/>
        </p:nvSpPr>
        <p:spPr bwMode="auto">
          <a:xfrm>
            <a:off x="5572125"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Budget Designer Bags</a:t>
            </a:r>
          </a:p>
        </p:txBody>
      </p:sp>
      <p:pic>
        <p:nvPicPr>
          <p:cNvPr id="46122" name="sidebar image" descr="sidebar image"/>
          <p:cNvPicPr>
            <a:picLocks noChangeAspect="1"/>
          </p:cNvPicPr>
          <p:nvPr/>
        </p:nvPicPr>
        <p:blipFill>
          <a:blip r:embed="rId11" cstate="print"/>
          <a:srcRect/>
          <a:stretch>
            <a:fillRect/>
          </a:stretch>
        </p:blipFill>
        <p:spPr bwMode="auto">
          <a:xfrm>
            <a:off x="7029450" y="2933700"/>
            <a:ext cx="1323975" cy="1133475"/>
          </a:xfrm>
          <a:prstGeom prst="rect">
            <a:avLst/>
          </a:prstGeom>
          <a:noFill/>
          <a:ln w="9525">
            <a:noFill/>
            <a:miter lim="800000"/>
            <a:headEnd/>
            <a:tailEnd/>
          </a:ln>
        </p:spPr>
      </p:pic>
      <p:pic>
        <p:nvPicPr>
          <p:cNvPr id="46123" name="Image" descr="Image">
            <a:hlinkClick r:id="rId20" tooltip="Go to Affordable iBooks"/>
          </p:cNvPr>
          <p:cNvPicPr>
            <a:picLocks noChangeAspect="1"/>
          </p:cNvPicPr>
          <p:nvPr/>
        </p:nvPicPr>
        <p:blipFill>
          <a:blip r:embed="rId21" cstate="print"/>
          <a:srcRect/>
          <a:stretch>
            <a:fillRect/>
          </a:stretch>
        </p:blipFill>
        <p:spPr bwMode="auto">
          <a:xfrm>
            <a:off x="7048500" y="2976563"/>
            <a:ext cx="1285875" cy="1047750"/>
          </a:xfrm>
          <a:prstGeom prst="rect">
            <a:avLst/>
          </a:prstGeom>
          <a:noFill/>
          <a:ln w="9525">
            <a:noFill/>
            <a:miter lim="800000"/>
            <a:headEnd/>
            <a:tailEnd/>
          </a:ln>
        </p:spPr>
      </p:pic>
      <p:sp>
        <p:nvSpPr>
          <p:cNvPr id="46124" name="TextBox 42"/>
          <p:cNvSpPr txBox="1">
            <a:spLocks noChangeArrowheads="1"/>
          </p:cNvSpPr>
          <p:nvPr/>
        </p:nvSpPr>
        <p:spPr bwMode="auto">
          <a:xfrm>
            <a:off x="766762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Oct / 8.3</a:t>
            </a:r>
          </a:p>
        </p:txBody>
      </p:sp>
      <p:sp>
        <p:nvSpPr>
          <p:cNvPr id="46125" name="TextBox 43"/>
          <p:cNvSpPr txBox="1">
            <a:spLocks noChangeArrowheads="1"/>
          </p:cNvSpPr>
          <p:nvPr/>
        </p:nvSpPr>
        <p:spPr bwMode="auto">
          <a:xfrm>
            <a:off x="695325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88335</a:t>
            </a:r>
          </a:p>
        </p:txBody>
      </p:sp>
      <p:sp>
        <p:nvSpPr>
          <p:cNvPr id="46126" name="TextBox 44"/>
          <p:cNvSpPr txBox="1">
            <a:spLocks noChangeArrowheads="1"/>
          </p:cNvSpPr>
          <p:nvPr/>
        </p:nvSpPr>
        <p:spPr bwMode="auto">
          <a:xfrm>
            <a:off x="704850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Affordable iBooks</a:t>
            </a:r>
          </a:p>
        </p:txBody>
      </p:sp>
      <p:pic>
        <p:nvPicPr>
          <p:cNvPr id="46127" name="sidebar image" descr="sidebar image"/>
          <p:cNvPicPr>
            <a:picLocks noChangeAspect="1"/>
          </p:cNvPicPr>
          <p:nvPr/>
        </p:nvPicPr>
        <p:blipFill>
          <a:blip r:embed="rId11" cstate="print"/>
          <a:srcRect/>
          <a:stretch>
            <a:fillRect/>
          </a:stretch>
        </p:blipFill>
        <p:spPr bwMode="auto">
          <a:xfrm>
            <a:off x="1123950" y="4838700"/>
            <a:ext cx="1323975" cy="1133475"/>
          </a:xfrm>
          <a:prstGeom prst="rect">
            <a:avLst/>
          </a:prstGeom>
          <a:noFill/>
          <a:ln w="9525">
            <a:noFill/>
            <a:miter lim="800000"/>
            <a:headEnd/>
            <a:tailEnd/>
          </a:ln>
        </p:spPr>
      </p:pic>
      <p:pic>
        <p:nvPicPr>
          <p:cNvPr id="46128" name="Image" descr="Image">
            <a:hlinkClick r:id="rId22" tooltip="Go to Slick Business Timepieces"/>
          </p:cNvPr>
          <p:cNvPicPr>
            <a:picLocks noChangeAspect="1"/>
          </p:cNvPicPr>
          <p:nvPr/>
        </p:nvPicPr>
        <p:blipFill>
          <a:blip r:embed="rId23" cstate="print"/>
          <a:srcRect/>
          <a:stretch>
            <a:fillRect/>
          </a:stretch>
        </p:blipFill>
        <p:spPr bwMode="auto">
          <a:xfrm>
            <a:off x="1143000" y="4881563"/>
            <a:ext cx="1285875" cy="1047750"/>
          </a:xfrm>
          <a:prstGeom prst="rect">
            <a:avLst/>
          </a:prstGeom>
          <a:noFill/>
          <a:ln w="9525">
            <a:noFill/>
            <a:miter lim="800000"/>
            <a:headEnd/>
            <a:tailEnd/>
          </a:ln>
        </p:spPr>
      </p:pic>
      <p:sp>
        <p:nvSpPr>
          <p:cNvPr id="46129" name="TextBox 47"/>
          <p:cNvSpPr txBox="1">
            <a:spLocks noChangeArrowheads="1"/>
          </p:cNvSpPr>
          <p:nvPr/>
        </p:nvSpPr>
        <p:spPr bwMode="auto">
          <a:xfrm>
            <a:off x="176212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Aug / 7.8</a:t>
            </a:r>
          </a:p>
        </p:txBody>
      </p:sp>
      <p:sp>
        <p:nvSpPr>
          <p:cNvPr id="46130" name="TextBox 48"/>
          <p:cNvSpPr txBox="1">
            <a:spLocks noChangeArrowheads="1"/>
          </p:cNvSpPr>
          <p:nvPr/>
        </p:nvSpPr>
        <p:spPr bwMode="auto">
          <a:xfrm>
            <a:off x="104775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83823</a:t>
            </a:r>
          </a:p>
        </p:txBody>
      </p:sp>
      <p:sp>
        <p:nvSpPr>
          <p:cNvPr id="46131" name="TextBox 49"/>
          <p:cNvSpPr txBox="1">
            <a:spLocks noChangeArrowheads="1"/>
          </p:cNvSpPr>
          <p:nvPr/>
        </p:nvSpPr>
        <p:spPr bwMode="auto">
          <a:xfrm>
            <a:off x="114300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Slick Business Timepieces</a:t>
            </a:r>
          </a:p>
        </p:txBody>
      </p:sp>
      <p:pic>
        <p:nvPicPr>
          <p:cNvPr id="46132" name="sidebar image" descr="sidebar image"/>
          <p:cNvPicPr>
            <a:picLocks noChangeAspect="1"/>
          </p:cNvPicPr>
          <p:nvPr/>
        </p:nvPicPr>
        <p:blipFill>
          <a:blip r:embed="rId11" cstate="print"/>
          <a:srcRect/>
          <a:stretch>
            <a:fillRect/>
          </a:stretch>
        </p:blipFill>
        <p:spPr bwMode="auto">
          <a:xfrm>
            <a:off x="2600325" y="4838700"/>
            <a:ext cx="1323975" cy="1133475"/>
          </a:xfrm>
          <a:prstGeom prst="rect">
            <a:avLst/>
          </a:prstGeom>
          <a:noFill/>
          <a:ln w="9525">
            <a:noFill/>
            <a:miter lim="800000"/>
            <a:headEnd/>
            <a:tailEnd/>
          </a:ln>
        </p:spPr>
      </p:pic>
      <p:pic>
        <p:nvPicPr>
          <p:cNvPr id="46133" name="Image" descr="Image">
            <a:hlinkClick r:id="rId24" tooltip="Go to Sporty Feminine Fashion"/>
          </p:cNvPr>
          <p:cNvPicPr>
            <a:picLocks noChangeAspect="1"/>
          </p:cNvPicPr>
          <p:nvPr/>
        </p:nvPicPr>
        <p:blipFill>
          <a:blip r:embed="rId25" cstate="print"/>
          <a:srcRect/>
          <a:stretch>
            <a:fillRect/>
          </a:stretch>
        </p:blipFill>
        <p:spPr bwMode="auto">
          <a:xfrm>
            <a:off x="2619375" y="4881563"/>
            <a:ext cx="1285875" cy="1047750"/>
          </a:xfrm>
          <a:prstGeom prst="rect">
            <a:avLst/>
          </a:prstGeom>
          <a:noFill/>
          <a:ln w="9525">
            <a:noFill/>
            <a:miter lim="800000"/>
            <a:headEnd/>
            <a:tailEnd/>
          </a:ln>
        </p:spPr>
      </p:pic>
      <p:sp>
        <p:nvSpPr>
          <p:cNvPr id="46134" name="TextBox 52"/>
          <p:cNvSpPr txBox="1">
            <a:spLocks noChangeArrowheads="1"/>
          </p:cNvSpPr>
          <p:nvPr/>
        </p:nvSpPr>
        <p:spPr bwMode="auto">
          <a:xfrm>
            <a:off x="3238500"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Mar / 7.4</a:t>
            </a:r>
          </a:p>
        </p:txBody>
      </p:sp>
      <p:sp>
        <p:nvSpPr>
          <p:cNvPr id="46135" name="TextBox 53"/>
          <p:cNvSpPr txBox="1">
            <a:spLocks noChangeArrowheads="1"/>
          </p:cNvSpPr>
          <p:nvPr/>
        </p:nvSpPr>
        <p:spPr bwMode="auto">
          <a:xfrm>
            <a:off x="2524125"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70243</a:t>
            </a:r>
          </a:p>
        </p:txBody>
      </p:sp>
      <p:sp>
        <p:nvSpPr>
          <p:cNvPr id="46136" name="TextBox 54"/>
          <p:cNvSpPr txBox="1">
            <a:spLocks noChangeArrowheads="1"/>
          </p:cNvSpPr>
          <p:nvPr/>
        </p:nvSpPr>
        <p:spPr bwMode="auto">
          <a:xfrm>
            <a:off x="2619375"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Sporty Feminine Fashion</a:t>
            </a:r>
          </a:p>
        </p:txBody>
      </p:sp>
      <p:pic>
        <p:nvPicPr>
          <p:cNvPr id="46137" name="sidebar image" descr="sidebar image"/>
          <p:cNvPicPr>
            <a:picLocks noChangeAspect="1"/>
          </p:cNvPicPr>
          <p:nvPr/>
        </p:nvPicPr>
        <p:blipFill>
          <a:blip r:embed="rId11" cstate="print"/>
          <a:srcRect/>
          <a:stretch>
            <a:fillRect/>
          </a:stretch>
        </p:blipFill>
        <p:spPr bwMode="auto">
          <a:xfrm>
            <a:off x="4076700" y="4838700"/>
            <a:ext cx="1323975" cy="1133475"/>
          </a:xfrm>
          <a:prstGeom prst="rect">
            <a:avLst/>
          </a:prstGeom>
          <a:noFill/>
          <a:ln w="9525">
            <a:noFill/>
            <a:miter lim="800000"/>
            <a:headEnd/>
            <a:tailEnd/>
          </a:ln>
        </p:spPr>
      </p:pic>
      <p:pic>
        <p:nvPicPr>
          <p:cNvPr id="46138" name="Image" descr="Image">
            <a:hlinkClick r:id="rId26" tooltip="Go to Cheap-Chic For Children"/>
          </p:cNvPr>
          <p:cNvPicPr>
            <a:picLocks noChangeAspect="1"/>
          </p:cNvPicPr>
          <p:nvPr/>
        </p:nvPicPr>
        <p:blipFill>
          <a:blip r:embed="rId27" cstate="print"/>
          <a:srcRect/>
          <a:stretch>
            <a:fillRect/>
          </a:stretch>
        </p:blipFill>
        <p:spPr bwMode="auto">
          <a:xfrm>
            <a:off x="4095750" y="4881563"/>
            <a:ext cx="1285875" cy="1047750"/>
          </a:xfrm>
          <a:prstGeom prst="rect">
            <a:avLst/>
          </a:prstGeom>
          <a:noFill/>
          <a:ln w="9525">
            <a:noFill/>
            <a:miter lim="800000"/>
            <a:headEnd/>
            <a:tailEnd/>
          </a:ln>
        </p:spPr>
      </p:pic>
      <p:sp>
        <p:nvSpPr>
          <p:cNvPr id="46139" name="TextBox 57"/>
          <p:cNvSpPr txBox="1">
            <a:spLocks noChangeArrowheads="1"/>
          </p:cNvSpPr>
          <p:nvPr/>
        </p:nvSpPr>
        <p:spPr bwMode="auto">
          <a:xfrm>
            <a:off x="471487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Feb / 6.0</a:t>
            </a:r>
          </a:p>
        </p:txBody>
      </p:sp>
      <p:sp>
        <p:nvSpPr>
          <p:cNvPr id="46140" name="TextBox 58"/>
          <p:cNvSpPr txBox="1">
            <a:spLocks noChangeArrowheads="1"/>
          </p:cNvSpPr>
          <p:nvPr/>
        </p:nvSpPr>
        <p:spPr bwMode="auto">
          <a:xfrm>
            <a:off x="400050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66557</a:t>
            </a:r>
          </a:p>
        </p:txBody>
      </p:sp>
      <p:sp>
        <p:nvSpPr>
          <p:cNvPr id="46141" name="TextBox 59"/>
          <p:cNvSpPr txBox="1">
            <a:spLocks noChangeArrowheads="1"/>
          </p:cNvSpPr>
          <p:nvPr/>
        </p:nvSpPr>
        <p:spPr bwMode="auto">
          <a:xfrm>
            <a:off x="409575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Cheap-Chic For Children</a:t>
            </a:r>
          </a:p>
        </p:txBody>
      </p:sp>
      <p:pic>
        <p:nvPicPr>
          <p:cNvPr id="46142" name="sidebar image" descr="sidebar image"/>
          <p:cNvPicPr>
            <a:picLocks noChangeAspect="1"/>
          </p:cNvPicPr>
          <p:nvPr/>
        </p:nvPicPr>
        <p:blipFill>
          <a:blip r:embed="rId11" cstate="print"/>
          <a:srcRect/>
          <a:stretch>
            <a:fillRect/>
          </a:stretch>
        </p:blipFill>
        <p:spPr bwMode="auto">
          <a:xfrm>
            <a:off x="5553075" y="4838700"/>
            <a:ext cx="1323975" cy="1133475"/>
          </a:xfrm>
          <a:prstGeom prst="rect">
            <a:avLst/>
          </a:prstGeom>
          <a:noFill/>
          <a:ln w="9525">
            <a:noFill/>
            <a:miter lim="800000"/>
            <a:headEnd/>
            <a:tailEnd/>
          </a:ln>
        </p:spPr>
      </p:pic>
      <p:pic>
        <p:nvPicPr>
          <p:cNvPr id="46143" name="Image" descr="Image">
            <a:hlinkClick r:id="rId28" tooltip="Go to Designer Look-Alike Furnishings"/>
          </p:cNvPr>
          <p:cNvPicPr>
            <a:picLocks noChangeAspect="1"/>
          </p:cNvPicPr>
          <p:nvPr/>
        </p:nvPicPr>
        <p:blipFill>
          <a:blip r:embed="rId29" cstate="print"/>
          <a:srcRect/>
          <a:stretch>
            <a:fillRect/>
          </a:stretch>
        </p:blipFill>
        <p:spPr bwMode="auto">
          <a:xfrm>
            <a:off x="5572125" y="4881563"/>
            <a:ext cx="1285875" cy="1047750"/>
          </a:xfrm>
          <a:prstGeom prst="rect">
            <a:avLst/>
          </a:prstGeom>
          <a:noFill/>
          <a:ln w="9525">
            <a:noFill/>
            <a:miter lim="800000"/>
            <a:headEnd/>
            <a:tailEnd/>
          </a:ln>
        </p:spPr>
      </p:pic>
      <p:sp>
        <p:nvSpPr>
          <p:cNvPr id="46144" name="TextBox 62"/>
          <p:cNvSpPr txBox="1">
            <a:spLocks noChangeArrowheads="1"/>
          </p:cNvSpPr>
          <p:nvPr/>
        </p:nvSpPr>
        <p:spPr bwMode="auto">
          <a:xfrm>
            <a:off x="6191250"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Sep / 3.6</a:t>
            </a:r>
          </a:p>
        </p:txBody>
      </p:sp>
      <p:sp>
        <p:nvSpPr>
          <p:cNvPr id="46145" name="TextBox 63"/>
          <p:cNvSpPr txBox="1">
            <a:spLocks noChangeArrowheads="1"/>
          </p:cNvSpPr>
          <p:nvPr/>
        </p:nvSpPr>
        <p:spPr bwMode="auto">
          <a:xfrm>
            <a:off x="5476875"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88400</a:t>
            </a:r>
          </a:p>
        </p:txBody>
      </p:sp>
      <p:sp>
        <p:nvSpPr>
          <p:cNvPr id="46146" name="TextBox 64"/>
          <p:cNvSpPr txBox="1">
            <a:spLocks noChangeArrowheads="1"/>
          </p:cNvSpPr>
          <p:nvPr/>
        </p:nvSpPr>
        <p:spPr bwMode="auto">
          <a:xfrm>
            <a:off x="5572125"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Designer Look-Alike Furnishings</a:t>
            </a:r>
          </a:p>
        </p:txBody>
      </p:sp>
      <p:pic>
        <p:nvPicPr>
          <p:cNvPr id="46147" name="sidebar image" descr="sidebar image"/>
          <p:cNvPicPr>
            <a:picLocks noChangeAspect="1"/>
          </p:cNvPicPr>
          <p:nvPr/>
        </p:nvPicPr>
        <p:blipFill>
          <a:blip r:embed="rId11" cstate="print"/>
          <a:srcRect/>
          <a:stretch>
            <a:fillRect/>
          </a:stretch>
        </p:blipFill>
        <p:spPr bwMode="auto">
          <a:xfrm>
            <a:off x="7029450" y="4838700"/>
            <a:ext cx="1323975" cy="1133475"/>
          </a:xfrm>
          <a:prstGeom prst="rect">
            <a:avLst/>
          </a:prstGeom>
          <a:noFill/>
          <a:ln w="9525">
            <a:noFill/>
            <a:miter lim="800000"/>
            <a:headEnd/>
            <a:tailEnd/>
          </a:ln>
        </p:spPr>
      </p:pic>
      <p:pic>
        <p:nvPicPr>
          <p:cNvPr id="46148" name="Image" descr="Image">
            <a:hlinkClick r:id="rId30" tooltip="Go to Adorable Eco-Friendly Phones"/>
          </p:cNvPr>
          <p:cNvPicPr>
            <a:picLocks noChangeAspect="1"/>
          </p:cNvPicPr>
          <p:nvPr/>
        </p:nvPicPr>
        <p:blipFill>
          <a:blip r:embed="rId31" cstate="print"/>
          <a:srcRect/>
          <a:stretch>
            <a:fillRect/>
          </a:stretch>
        </p:blipFill>
        <p:spPr bwMode="auto">
          <a:xfrm>
            <a:off x="7048500" y="4881563"/>
            <a:ext cx="1285875" cy="1047750"/>
          </a:xfrm>
          <a:prstGeom prst="rect">
            <a:avLst/>
          </a:prstGeom>
          <a:noFill/>
          <a:ln w="9525">
            <a:noFill/>
            <a:miter lim="800000"/>
            <a:headEnd/>
            <a:tailEnd/>
          </a:ln>
        </p:spPr>
      </p:pic>
      <p:sp>
        <p:nvSpPr>
          <p:cNvPr id="46149" name="TextBox 67"/>
          <p:cNvSpPr txBox="1">
            <a:spLocks noChangeArrowheads="1"/>
          </p:cNvSpPr>
          <p:nvPr/>
        </p:nvSpPr>
        <p:spPr bwMode="auto">
          <a:xfrm>
            <a:off x="766762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Sep / 3.4</a:t>
            </a:r>
          </a:p>
        </p:txBody>
      </p:sp>
      <p:sp>
        <p:nvSpPr>
          <p:cNvPr id="46150" name="TextBox 68"/>
          <p:cNvSpPr txBox="1">
            <a:spLocks noChangeArrowheads="1"/>
          </p:cNvSpPr>
          <p:nvPr/>
        </p:nvSpPr>
        <p:spPr bwMode="auto">
          <a:xfrm>
            <a:off x="695325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89160</a:t>
            </a:r>
          </a:p>
        </p:txBody>
      </p:sp>
      <p:sp>
        <p:nvSpPr>
          <p:cNvPr id="46151" name="TextBox 69"/>
          <p:cNvSpPr txBox="1">
            <a:spLocks noChangeArrowheads="1"/>
          </p:cNvSpPr>
          <p:nvPr/>
        </p:nvSpPr>
        <p:spPr bwMode="auto">
          <a:xfrm>
            <a:off x="704850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Adorable Eco-Friendly Phones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header image" descr="header image"/>
          <p:cNvPicPr>
            <a:picLocks noChangeAspect="1"/>
          </p:cNvPicPr>
          <p:nvPr/>
        </p:nvPicPr>
        <p:blipFill>
          <a:blip r:embed="rId2" cstate="print"/>
          <a:srcRect/>
          <a:stretch>
            <a:fillRect/>
          </a:stretch>
        </p:blipFill>
        <p:spPr bwMode="auto">
          <a:xfrm>
            <a:off x="0" y="0"/>
            <a:ext cx="9144000" cy="1304925"/>
          </a:xfrm>
          <a:prstGeom prst="rect">
            <a:avLst/>
          </a:prstGeom>
          <a:noFill/>
          <a:ln w="9525">
            <a:noFill/>
            <a:miter lim="800000"/>
            <a:headEnd/>
            <a:tailEnd/>
          </a:ln>
        </p:spPr>
      </p:pic>
      <p:pic>
        <p:nvPicPr>
          <p:cNvPr id="2" name="TH Pro logo" descr="TH Pro logo"/>
          <p:cNvPicPr>
            <a:picLocks noChangeAspect="1"/>
          </p:cNvPicPr>
          <p:nvPr/>
        </p:nvPicPr>
        <p:blipFill>
          <a:blip r:embed="rId3" cstate="print"/>
          <a:stretch>
            <a:fillRect/>
          </a:stretch>
        </p:blipFill>
        <p:spPr>
          <a:xfrm>
            <a:off x="6762750" y="142875"/>
            <a:ext cx="2305050" cy="476250"/>
          </a:xfrm>
          <a:prstGeom prst="rect">
            <a:avLst/>
          </a:prstGeom>
          <a:effectLst>
            <a:outerShdw blurRad="57150" dist="95250" dir="2700000" algn="br" rotWithShape="0">
              <a:srgbClr val="000000">
                <a:alpha val="50000"/>
              </a:srgbClr>
            </a:outerShdw>
          </a:effectLst>
        </p:spPr>
      </p:pic>
      <p:sp>
        <p:nvSpPr>
          <p:cNvPr id="47108" name="TextBox 2">
            <a:hlinkClick r:id="rId4"/>
          </p:cNvPr>
          <p:cNvSpPr txBox="1">
            <a:spLocks noChangeArrowheads="1"/>
          </p:cNvSpPr>
          <p:nvPr/>
        </p:nvSpPr>
        <p:spPr bwMode="auto">
          <a:xfrm>
            <a:off x="0" y="6600825"/>
            <a:ext cx="9144000" cy="238125"/>
          </a:xfrm>
          <a:prstGeom prst="rect">
            <a:avLst/>
          </a:prstGeom>
          <a:noFill/>
          <a:ln w="9525">
            <a:noFill/>
            <a:miter lim="800000"/>
            <a:headEnd/>
            <a:tailEnd/>
          </a:ln>
        </p:spPr>
        <p:txBody>
          <a:bodyPr>
            <a:spAutoFit/>
          </a:bodyPr>
          <a:lstStyle/>
          <a:p>
            <a:pPr algn="r">
              <a:lnSpc>
                <a:spcPct val="100000"/>
              </a:lnSpc>
            </a:pPr>
            <a:r>
              <a:rPr lang="en-US" altLang="ko-KR" sz="1200">
                <a:solidFill>
                  <a:srgbClr val="000000"/>
                </a:solidFill>
                <a:ea typeface="굴림" charset="-127"/>
              </a:rPr>
              <a:t>http://www.trendhunter.com/id/89246                                                               Copyright © TrendHunter.com. All Rights Reserved</a:t>
            </a:r>
          </a:p>
        </p:txBody>
      </p:sp>
      <p:sp>
        <p:nvSpPr>
          <p:cNvPr id="47109" name="TextBox 3"/>
          <p:cNvSpPr txBox="1">
            <a:spLocks noChangeArrowheads="1"/>
          </p:cNvSpPr>
          <p:nvPr/>
        </p:nvSpPr>
        <p:spPr bwMode="auto">
          <a:xfrm>
            <a:off x="285750" y="142875"/>
            <a:ext cx="6667500" cy="571500"/>
          </a:xfrm>
          <a:prstGeom prst="rect">
            <a:avLst/>
          </a:prstGeom>
          <a:noFill/>
          <a:ln w="9525">
            <a:noFill/>
            <a:miter lim="800000"/>
            <a:headEnd/>
            <a:tailEnd/>
          </a:ln>
        </p:spPr>
        <p:txBody>
          <a:bodyPr>
            <a:spAutoFit/>
          </a:bodyPr>
          <a:lstStyle/>
          <a:p>
            <a:pPr>
              <a:lnSpc>
                <a:spcPct val="100000"/>
              </a:lnSpc>
            </a:pPr>
            <a:r>
              <a:rPr lang="en-US" altLang="ko-KR" sz="3000" b="1">
                <a:solidFill>
                  <a:srgbClr val="FFFFFF"/>
                </a:solidFill>
                <a:latin typeface="Calibri" pitchFamily="34" charset="0"/>
                <a:ea typeface="굴림" charset="-127"/>
              </a:rPr>
              <a:t>Hyperrealism</a:t>
            </a:r>
          </a:p>
        </p:txBody>
      </p:sp>
      <p:sp>
        <p:nvSpPr>
          <p:cNvPr id="47110" name="TextBox 4"/>
          <p:cNvSpPr txBox="1">
            <a:spLocks noChangeArrowheads="1"/>
          </p:cNvSpPr>
          <p:nvPr/>
        </p:nvSpPr>
        <p:spPr bwMode="auto">
          <a:xfrm>
            <a:off x="285750" y="638175"/>
            <a:ext cx="6667500" cy="171450"/>
          </a:xfrm>
          <a:prstGeom prst="rect">
            <a:avLst/>
          </a:prstGeom>
          <a:noFill/>
          <a:ln w="9525">
            <a:noFill/>
            <a:miter lim="800000"/>
            <a:headEnd/>
            <a:tailEnd/>
          </a:ln>
        </p:spPr>
        <p:txBody>
          <a:bodyPr>
            <a:spAutoFit/>
          </a:bodyPr>
          <a:lstStyle/>
          <a:p>
            <a:pPr>
              <a:lnSpc>
                <a:spcPct val="100000"/>
              </a:lnSpc>
            </a:pPr>
            <a:r>
              <a:rPr lang="en-US" altLang="ko-KR" sz="1800">
                <a:solidFill>
                  <a:srgbClr val="FF4EA9"/>
                </a:solidFill>
                <a:ea typeface="굴림" charset="-127"/>
              </a:rPr>
              <a:t>Real life is simulated in photorealistic artworks that defy deception</a:t>
            </a:r>
          </a:p>
        </p:txBody>
      </p:sp>
      <p:pic>
        <p:nvPicPr>
          <p:cNvPr id="47111" name="sidebar image" descr="sidebar image"/>
          <p:cNvPicPr>
            <a:picLocks noChangeAspect="1"/>
          </p:cNvPicPr>
          <p:nvPr/>
        </p:nvPicPr>
        <p:blipFill>
          <a:blip r:embed="rId5" cstate="print"/>
          <a:srcRect/>
          <a:stretch>
            <a:fillRect/>
          </a:stretch>
        </p:blipFill>
        <p:spPr bwMode="auto">
          <a:xfrm>
            <a:off x="7143750" y="1428750"/>
            <a:ext cx="1857375" cy="952500"/>
          </a:xfrm>
          <a:prstGeom prst="rect">
            <a:avLst/>
          </a:prstGeom>
          <a:noFill/>
          <a:ln w="9525">
            <a:noFill/>
            <a:miter lim="800000"/>
            <a:headEnd/>
            <a:tailEnd/>
          </a:ln>
        </p:spPr>
      </p:pic>
      <p:pic>
        <p:nvPicPr>
          <p:cNvPr id="47112" name="sidebar image" descr="sidebar image"/>
          <p:cNvPicPr>
            <a:picLocks noChangeAspect="1"/>
          </p:cNvPicPr>
          <p:nvPr/>
        </p:nvPicPr>
        <p:blipFill>
          <a:blip r:embed="rId6" cstate="print"/>
          <a:srcRect/>
          <a:stretch>
            <a:fillRect/>
          </a:stretch>
        </p:blipFill>
        <p:spPr bwMode="auto">
          <a:xfrm>
            <a:off x="7162800" y="1447800"/>
            <a:ext cx="1819275" cy="914400"/>
          </a:xfrm>
          <a:prstGeom prst="rect">
            <a:avLst/>
          </a:prstGeom>
          <a:noFill/>
          <a:ln w="9525">
            <a:noFill/>
            <a:miter lim="800000"/>
            <a:headEnd/>
            <a:tailEnd/>
          </a:ln>
        </p:spPr>
      </p:pic>
      <p:pic>
        <p:nvPicPr>
          <p:cNvPr id="47113" name="sidebar image" descr="sidebar image"/>
          <p:cNvPicPr>
            <a:picLocks noChangeAspect="1"/>
          </p:cNvPicPr>
          <p:nvPr/>
        </p:nvPicPr>
        <p:blipFill>
          <a:blip r:embed="rId7" cstate="print"/>
          <a:srcRect/>
          <a:stretch>
            <a:fillRect/>
          </a:stretch>
        </p:blipFill>
        <p:spPr bwMode="auto">
          <a:xfrm>
            <a:off x="7191375" y="1476375"/>
            <a:ext cx="1762125" cy="238125"/>
          </a:xfrm>
          <a:prstGeom prst="rect">
            <a:avLst/>
          </a:prstGeom>
          <a:noFill/>
          <a:ln w="9525">
            <a:noFill/>
            <a:miter lim="800000"/>
            <a:headEnd/>
            <a:tailEnd/>
          </a:ln>
        </p:spPr>
      </p:pic>
      <p:pic>
        <p:nvPicPr>
          <p:cNvPr id="47114" name="sidebar image" descr="sidebar image"/>
          <p:cNvPicPr>
            <a:picLocks noChangeAspect="1"/>
          </p:cNvPicPr>
          <p:nvPr/>
        </p:nvPicPr>
        <p:blipFill>
          <a:blip r:embed="rId8" cstate="print"/>
          <a:srcRect/>
          <a:stretch>
            <a:fillRect/>
          </a:stretch>
        </p:blipFill>
        <p:spPr bwMode="auto">
          <a:xfrm>
            <a:off x="7191375" y="1476375"/>
            <a:ext cx="1390650" cy="238125"/>
          </a:xfrm>
          <a:prstGeom prst="rect">
            <a:avLst/>
          </a:prstGeom>
          <a:noFill/>
          <a:ln w="9525">
            <a:noFill/>
            <a:miter lim="800000"/>
            <a:headEnd/>
            <a:tailEnd/>
          </a:ln>
        </p:spPr>
      </p:pic>
      <p:pic>
        <p:nvPicPr>
          <p:cNvPr id="47115" name="sidebar image" descr="sidebar image"/>
          <p:cNvPicPr>
            <a:picLocks noChangeAspect="1"/>
          </p:cNvPicPr>
          <p:nvPr/>
        </p:nvPicPr>
        <p:blipFill>
          <a:blip r:embed="rId9" cstate="print"/>
          <a:srcRect/>
          <a:stretch>
            <a:fillRect/>
          </a:stretch>
        </p:blipFill>
        <p:spPr bwMode="auto">
          <a:xfrm>
            <a:off x="7191375" y="1762125"/>
            <a:ext cx="619125" cy="571500"/>
          </a:xfrm>
          <a:prstGeom prst="rect">
            <a:avLst/>
          </a:prstGeom>
          <a:noFill/>
          <a:ln w="9525">
            <a:noFill/>
            <a:miter lim="800000"/>
            <a:headEnd/>
            <a:tailEnd/>
          </a:ln>
        </p:spPr>
      </p:pic>
      <p:sp>
        <p:nvSpPr>
          <p:cNvPr id="47116" name="TextBox 10"/>
          <p:cNvSpPr txBox="1">
            <a:spLocks noChangeArrowheads="1"/>
          </p:cNvSpPr>
          <p:nvPr/>
        </p:nvSpPr>
        <p:spPr bwMode="auto">
          <a:xfrm>
            <a:off x="7191375" y="1905000"/>
            <a:ext cx="619125" cy="5715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ea typeface="굴림" charset="-127"/>
              </a:rPr>
              <a:t>7.9</a:t>
            </a:r>
          </a:p>
        </p:txBody>
      </p:sp>
      <p:sp>
        <p:nvSpPr>
          <p:cNvPr id="47117" name="TextBox 11"/>
          <p:cNvSpPr txBox="1">
            <a:spLocks noChangeArrowheads="1"/>
          </p:cNvSpPr>
          <p:nvPr/>
        </p:nvSpPr>
        <p:spPr bwMode="auto">
          <a:xfrm>
            <a:off x="7191375" y="1762125"/>
            <a:ext cx="619125" cy="76200"/>
          </a:xfrm>
          <a:prstGeom prst="rect">
            <a:avLst/>
          </a:prstGeom>
          <a:noFill/>
          <a:ln w="9525">
            <a:noFill/>
            <a:miter lim="800000"/>
            <a:headEnd/>
            <a:tailEnd/>
          </a:ln>
        </p:spPr>
        <p:txBody>
          <a:bodyPr>
            <a:spAutoFit/>
          </a:bodyPr>
          <a:lstStyle/>
          <a:p>
            <a:pPr algn="ctr">
              <a:lnSpc>
                <a:spcPct val="100000"/>
              </a:lnSpc>
            </a:pPr>
            <a:r>
              <a:rPr lang="en-US" altLang="ko-KR" sz="800">
                <a:solidFill>
                  <a:srgbClr val="FFFFFF"/>
                </a:solidFill>
                <a:ea typeface="굴림" charset="-127"/>
              </a:rPr>
              <a:t>Score:</a:t>
            </a:r>
          </a:p>
        </p:txBody>
      </p:sp>
      <p:sp>
        <p:nvSpPr>
          <p:cNvPr id="47118" name="TextBox 12"/>
          <p:cNvSpPr txBox="1">
            <a:spLocks noChangeArrowheads="1"/>
          </p:cNvSpPr>
          <p:nvPr/>
        </p:nvSpPr>
        <p:spPr bwMode="auto">
          <a:xfrm>
            <a:off x="7810500" y="171450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This Year and Hot</a:t>
            </a:r>
          </a:p>
        </p:txBody>
      </p:sp>
      <p:sp>
        <p:nvSpPr>
          <p:cNvPr id="47119" name="TextBox 13"/>
          <p:cNvSpPr txBox="1">
            <a:spLocks noChangeArrowheads="1"/>
          </p:cNvSpPr>
          <p:nvPr/>
        </p:nvSpPr>
        <p:spPr bwMode="auto">
          <a:xfrm>
            <a:off x="7810500" y="1857375"/>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Top 9 Examples:</a:t>
            </a:r>
          </a:p>
        </p:txBody>
      </p:sp>
      <p:sp>
        <p:nvSpPr>
          <p:cNvPr id="47120" name="TextBox 14"/>
          <p:cNvSpPr txBox="1">
            <a:spLocks noChangeArrowheads="1"/>
          </p:cNvSpPr>
          <p:nvPr/>
        </p:nvSpPr>
        <p:spPr bwMode="auto">
          <a:xfrm>
            <a:off x="7810500" y="1952625"/>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56,210 Total Clicks</a:t>
            </a:r>
          </a:p>
        </p:txBody>
      </p:sp>
      <p:sp>
        <p:nvSpPr>
          <p:cNvPr id="47121" name="TextBox 15"/>
          <p:cNvSpPr txBox="1">
            <a:spLocks noChangeArrowheads="1"/>
          </p:cNvSpPr>
          <p:nvPr/>
        </p:nvSpPr>
        <p:spPr bwMode="auto">
          <a:xfrm>
            <a:off x="7810500" y="2095500"/>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Date Range:</a:t>
            </a:r>
          </a:p>
        </p:txBody>
      </p:sp>
      <p:sp>
        <p:nvSpPr>
          <p:cNvPr id="47122" name="TextBox 16"/>
          <p:cNvSpPr txBox="1">
            <a:spLocks noChangeArrowheads="1"/>
          </p:cNvSpPr>
          <p:nvPr/>
        </p:nvSpPr>
        <p:spPr bwMode="auto">
          <a:xfrm>
            <a:off x="7810500" y="219075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Apr 10 - Sep 10</a:t>
            </a:r>
          </a:p>
        </p:txBody>
      </p:sp>
      <p:pic>
        <p:nvPicPr>
          <p:cNvPr id="47123" name="sidebar image" descr="sidebar image"/>
          <p:cNvPicPr>
            <a:picLocks noChangeAspect="1"/>
          </p:cNvPicPr>
          <p:nvPr/>
        </p:nvPicPr>
        <p:blipFill>
          <a:blip r:embed="rId10" cstate="print"/>
          <a:srcRect/>
          <a:stretch>
            <a:fillRect/>
          </a:stretch>
        </p:blipFill>
        <p:spPr bwMode="auto">
          <a:xfrm>
            <a:off x="0" y="1304925"/>
            <a:ext cx="381000" cy="5553075"/>
          </a:xfrm>
          <a:prstGeom prst="rect">
            <a:avLst/>
          </a:prstGeom>
          <a:noFill/>
          <a:ln w="9525">
            <a:noFill/>
            <a:miter lim="800000"/>
            <a:headEnd/>
            <a:tailEnd/>
          </a:ln>
        </p:spPr>
      </p:pic>
      <p:sp>
        <p:nvSpPr>
          <p:cNvPr id="47124" name="TextBox 18"/>
          <p:cNvSpPr txBox="1">
            <a:spLocks noChangeArrowheads="1"/>
          </p:cNvSpPr>
          <p:nvPr/>
        </p:nvSpPr>
        <p:spPr bwMode="auto">
          <a:xfrm rot="-5400000">
            <a:off x="-1238250" y="5191125"/>
            <a:ext cx="2857500" cy="4572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latin typeface="Calibri" pitchFamily="34" charset="0"/>
                <a:ea typeface="굴림" charset="-127"/>
              </a:rPr>
              <a:t>Art &amp; Design</a:t>
            </a:r>
          </a:p>
        </p:txBody>
      </p:sp>
      <p:sp>
        <p:nvSpPr>
          <p:cNvPr id="47125" name="TextBox 19"/>
          <p:cNvSpPr txBox="1">
            <a:spLocks noChangeArrowheads="1"/>
          </p:cNvSpPr>
          <p:nvPr/>
        </p:nvSpPr>
        <p:spPr bwMode="auto">
          <a:xfrm>
            <a:off x="476250" y="1428750"/>
            <a:ext cx="6572250" cy="1143000"/>
          </a:xfrm>
          <a:prstGeom prst="rect">
            <a:avLst/>
          </a:prstGeom>
          <a:noFill/>
          <a:ln w="9525">
            <a:noFill/>
            <a:miter lim="800000"/>
            <a:headEnd/>
            <a:tailEnd/>
          </a:ln>
        </p:spPr>
        <p:txBody>
          <a:bodyPr>
            <a:spAutoFit/>
          </a:bodyPr>
          <a:lstStyle/>
          <a:p>
            <a:pPr>
              <a:lnSpc>
                <a:spcPct val="100000"/>
              </a:lnSpc>
            </a:pPr>
            <a:r>
              <a:rPr lang="en-US" altLang="ko-KR" sz="1300">
                <a:solidFill>
                  <a:srgbClr val="000000"/>
                </a:solidFill>
                <a:ea typeface="굴림" charset="-127"/>
              </a:rPr>
              <a:t>Implications - Artists are becoming ever more concerned with the accurate representation of reality, attempting to recreate real life with photorealistic works. In an era of misleading advertising and falsehoods like airbrushing, it follows that consumers will show their concern and appreciation for realism in everything they do and see.</a:t>
            </a:r>
          </a:p>
        </p:txBody>
      </p:sp>
      <p:pic>
        <p:nvPicPr>
          <p:cNvPr id="47126" name="sidebar image" descr="sidebar image"/>
          <p:cNvPicPr>
            <a:picLocks noChangeAspect="1"/>
          </p:cNvPicPr>
          <p:nvPr/>
        </p:nvPicPr>
        <p:blipFill>
          <a:blip r:embed="rId11" cstate="print"/>
          <a:srcRect/>
          <a:stretch>
            <a:fillRect/>
          </a:stretch>
        </p:blipFill>
        <p:spPr bwMode="auto">
          <a:xfrm>
            <a:off x="695325" y="2933700"/>
            <a:ext cx="2181225" cy="1752600"/>
          </a:xfrm>
          <a:prstGeom prst="rect">
            <a:avLst/>
          </a:prstGeom>
          <a:noFill/>
          <a:ln w="9525">
            <a:noFill/>
            <a:miter lim="800000"/>
            <a:headEnd/>
            <a:tailEnd/>
          </a:ln>
        </p:spPr>
      </p:pic>
      <p:pic>
        <p:nvPicPr>
          <p:cNvPr id="47127" name="Image" descr="Image">
            <a:hlinkClick r:id="rId12" tooltip="Go to Hyperrealist  Portraits"/>
          </p:cNvPr>
          <p:cNvPicPr>
            <a:picLocks noChangeAspect="1"/>
          </p:cNvPicPr>
          <p:nvPr/>
        </p:nvPicPr>
        <p:blipFill>
          <a:blip r:embed="rId13" cstate="print"/>
          <a:srcRect/>
          <a:stretch>
            <a:fillRect/>
          </a:stretch>
        </p:blipFill>
        <p:spPr bwMode="auto">
          <a:xfrm>
            <a:off x="728663" y="2952750"/>
            <a:ext cx="2114550" cy="1714500"/>
          </a:xfrm>
          <a:prstGeom prst="rect">
            <a:avLst/>
          </a:prstGeom>
          <a:noFill/>
          <a:ln w="9525">
            <a:noFill/>
            <a:miter lim="800000"/>
            <a:headEnd/>
            <a:tailEnd/>
          </a:ln>
        </p:spPr>
      </p:pic>
      <p:sp>
        <p:nvSpPr>
          <p:cNvPr id="47128" name="TextBox 22"/>
          <p:cNvSpPr txBox="1">
            <a:spLocks noChangeArrowheads="1"/>
          </p:cNvSpPr>
          <p:nvPr/>
        </p:nvSpPr>
        <p:spPr bwMode="auto">
          <a:xfrm>
            <a:off x="223837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9.1</a:t>
            </a:r>
          </a:p>
        </p:txBody>
      </p:sp>
      <p:sp>
        <p:nvSpPr>
          <p:cNvPr id="47129" name="TextBox 23"/>
          <p:cNvSpPr txBox="1">
            <a:spLocks noChangeArrowheads="1"/>
          </p:cNvSpPr>
          <p:nvPr/>
        </p:nvSpPr>
        <p:spPr bwMode="auto">
          <a:xfrm>
            <a:off x="619125"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82004</a:t>
            </a:r>
          </a:p>
        </p:txBody>
      </p:sp>
      <p:sp>
        <p:nvSpPr>
          <p:cNvPr id="47130" name="TextBox 24"/>
          <p:cNvSpPr txBox="1">
            <a:spLocks noChangeArrowheads="1"/>
          </p:cNvSpPr>
          <p:nvPr/>
        </p:nvSpPr>
        <p:spPr bwMode="auto">
          <a:xfrm>
            <a:off x="714375" y="466725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Hyperrealist  Portraits</a:t>
            </a:r>
          </a:p>
        </p:txBody>
      </p:sp>
      <p:pic>
        <p:nvPicPr>
          <p:cNvPr id="47131" name="sidebar image" descr="sidebar image"/>
          <p:cNvPicPr>
            <a:picLocks noChangeAspect="1"/>
          </p:cNvPicPr>
          <p:nvPr/>
        </p:nvPicPr>
        <p:blipFill>
          <a:blip r:embed="rId14" cstate="print"/>
          <a:srcRect/>
          <a:stretch>
            <a:fillRect/>
          </a:stretch>
        </p:blipFill>
        <p:spPr bwMode="auto">
          <a:xfrm>
            <a:off x="3219450" y="2933700"/>
            <a:ext cx="1323975" cy="1133475"/>
          </a:xfrm>
          <a:prstGeom prst="rect">
            <a:avLst/>
          </a:prstGeom>
          <a:noFill/>
          <a:ln w="9525">
            <a:noFill/>
            <a:miter lim="800000"/>
            <a:headEnd/>
            <a:tailEnd/>
          </a:ln>
        </p:spPr>
      </p:pic>
      <p:pic>
        <p:nvPicPr>
          <p:cNvPr id="47132" name="Image" descr="Image">
            <a:hlinkClick r:id="rId15" tooltip="Go to Hyperrealistic Fashion Paintings"/>
          </p:cNvPr>
          <p:cNvPicPr>
            <a:picLocks noChangeAspect="1"/>
          </p:cNvPicPr>
          <p:nvPr/>
        </p:nvPicPr>
        <p:blipFill>
          <a:blip r:embed="rId16" cstate="print"/>
          <a:srcRect/>
          <a:stretch>
            <a:fillRect/>
          </a:stretch>
        </p:blipFill>
        <p:spPr bwMode="auto">
          <a:xfrm>
            <a:off x="3238500" y="2976563"/>
            <a:ext cx="1285875" cy="1047750"/>
          </a:xfrm>
          <a:prstGeom prst="rect">
            <a:avLst/>
          </a:prstGeom>
          <a:noFill/>
          <a:ln w="9525">
            <a:noFill/>
            <a:miter lim="800000"/>
            <a:headEnd/>
            <a:tailEnd/>
          </a:ln>
        </p:spPr>
      </p:pic>
      <p:sp>
        <p:nvSpPr>
          <p:cNvPr id="47133" name="TextBox 27"/>
          <p:cNvSpPr txBox="1">
            <a:spLocks noChangeArrowheads="1"/>
          </p:cNvSpPr>
          <p:nvPr/>
        </p:nvSpPr>
        <p:spPr bwMode="auto">
          <a:xfrm>
            <a:off x="385762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Aug / 9.0</a:t>
            </a:r>
          </a:p>
        </p:txBody>
      </p:sp>
      <p:sp>
        <p:nvSpPr>
          <p:cNvPr id="47134" name="TextBox 28"/>
          <p:cNvSpPr txBox="1">
            <a:spLocks noChangeArrowheads="1"/>
          </p:cNvSpPr>
          <p:nvPr/>
        </p:nvSpPr>
        <p:spPr bwMode="auto">
          <a:xfrm>
            <a:off x="314325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83459</a:t>
            </a:r>
          </a:p>
        </p:txBody>
      </p:sp>
      <p:sp>
        <p:nvSpPr>
          <p:cNvPr id="47135" name="TextBox 29"/>
          <p:cNvSpPr txBox="1">
            <a:spLocks noChangeArrowheads="1"/>
          </p:cNvSpPr>
          <p:nvPr/>
        </p:nvSpPr>
        <p:spPr bwMode="auto">
          <a:xfrm>
            <a:off x="323850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Hyperrealistic Fashion Paintings</a:t>
            </a:r>
          </a:p>
        </p:txBody>
      </p:sp>
      <p:pic>
        <p:nvPicPr>
          <p:cNvPr id="47136" name="sidebar image" descr="sidebar image"/>
          <p:cNvPicPr>
            <a:picLocks noChangeAspect="1"/>
          </p:cNvPicPr>
          <p:nvPr/>
        </p:nvPicPr>
        <p:blipFill>
          <a:blip r:embed="rId14" cstate="print"/>
          <a:srcRect/>
          <a:stretch>
            <a:fillRect/>
          </a:stretch>
        </p:blipFill>
        <p:spPr bwMode="auto">
          <a:xfrm>
            <a:off x="4695825" y="2933700"/>
            <a:ext cx="1323975" cy="1133475"/>
          </a:xfrm>
          <a:prstGeom prst="rect">
            <a:avLst/>
          </a:prstGeom>
          <a:noFill/>
          <a:ln w="9525">
            <a:noFill/>
            <a:miter lim="800000"/>
            <a:headEnd/>
            <a:tailEnd/>
          </a:ln>
        </p:spPr>
      </p:pic>
      <p:pic>
        <p:nvPicPr>
          <p:cNvPr id="47137" name="Image" descr="Image">
            <a:hlinkClick r:id="rId17" tooltip="Go to Feminine Solitude Portraiture"/>
          </p:cNvPr>
          <p:cNvPicPr>
            <a:picLocks noChangeAspect="1"/>
          </p:cNvPicPr>
          <p:nvPr/>
        </p:nvPicPr>
        <p:blipFill>
          <a:blip r:embed="rId18" cstate="print"/>
          <a:srcRect/>
          <a:stretch>
            <a:fillRect/>
          </a:stretch>
        </p:blipFill>
        <p:spPr bwMode="auto">
          <a:xfrm>
            <a:off x="4714875" y="2976563"/>
            <a:ext cx="1285875" cy="1047750"/>
          </a:xfrm>
          <a:prstGeom prst="rect">
            <a:avLst/>
          </a:prstGeom>
          <a:noFill/>
          <a:ln w="9525">
            <a:noFill/>
            <a:miter lim="800000"/>
            <a:headEnd/>
            <a:tailEnd/>
          </a:ln>
        </p:spPr>
      </p:pic>
      <p:sp>
        <p:nvSpPr>
          <p:cNvPr id="47138" name="TextBox 32"/>
          <p:cNvSpPr txBox="1">
            <a:spLocks noChangeArrowheads="1"/>
          </p:cNvSpPr>
          <p:nvPr/>
        </p:nvSpPr>
        <p:spPr bwMode="auto">
          <a:xfrm>
            <a:off x="5334000"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Aug / 8.8</a:t>
            </a:r>
          </a:p>
        </p:txBody>
      </p:sp>
      <p:sp>
        <p:nvSpPr>
          <p:cNvPr id="47139" name="TextBox 33"/>
          <p:cNvSpPr txBox="1">
            <a:spLocks noChangeArrowheads="1"/>
          </p:cNvSpPr>
          <p:nvPr/>
        </p:nvSpPr>
        <p:spPr bwMode="auto">
          <a:xfrm>
            <a:off x="4619625"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84664</a:t>
            </a:r>
          </a:p>
        </p:txBody>
      </p:sp>
      <p:sp>
        <p:nvSpPr>
          <p:cNvPr id="47140" name="TextBox 34"/>
          <p:cNvSpPr txBox="1">
            <a:spLocks noChangeArrowheads="1"/>
          </p:cNvSpPr>
          <p:nvPr/>
        </p:nvSpPr>
        <p:spPr bwMode="auto">
          <a:xfrm>
            <a:off x="4714875"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Feminine Solitude Portraiture</a:t>
            </a:r>
          </a:p>
        </p:txBody>
      </p:sp>
      <p:pic>
        <p:nvPicPr>
          <p:cNvPr id="47141" name="sidebar image" descr="sidebar image"/>
          <p:cNvPicPr>
            <a:picLocks noChangeAspect="1"/>
          </p:cNvPicPr>
          <p:nvPr/>
        </p:nvPicPr>
        <p:blipFill>
          <a:blip r:embed="rId14" cstate="print"/>
          <a:srcRect/>
          <a:stretch>
            <a:fillRect/>
          </a:stretch>
        </p:blipFill>
        <p:spPr bwMode="auto">
          <a:xfrm>
            <a:off x="6172200" y="2933700"/>
            <a:ext cx="1323975" cy="1133475"/>
          </a:xfrm>
          <a:prstGeom prst="rect">
            <a:avLst/>
          </a:prstGeom>
          <a:noFill/>
          <a:ln w="9525">
            <a:noFill/>
            <a:miter lim="800000"/>
            <a:headEnd/>
            <a:tailEnd/>
          </a:ln>
        </p:spPr>
      </p:pic>
      <p:pic>
        <p:nvPicPr>
          <p:cNvPr id="47142" name="Image" descr="Image">
            <a:hlinkClick r:id="rId19" tooltip="Go to Hyper-Realistic Oils"/>
          </p:cNvPr>
          <p:cNvPicPr>
            <a:picLocks noChangeAspect="1"/>
          </p:cNvPicPr>
          <p:nvPr/>
        </p:nvPicPr>
        <p:blipFill>
          <a:blip r:embed="rId20" cstate="print"/>
          <a:srcRect/>
          <a:stretch>
            <a:fillRect/>
          </a:stretch>
        </p:blipFill>
        <p:spPr bwMode="auto">
          <a:xfrm>
            <a:off x="6191250" y="2976563"/>
            <a:ext cx="1285875" cy="1047750"/>
          </a:xfrm>
          <a:prstGeom prst="rect">
            <a:avLst/>
          </a:prstGeom>
          <a:noFill/>
          <a:ln w="9525">
            <a:noFill/>
            <a:miter lim="800000"/>
            <a:headEnd/>
            <a:tailEnd/>
          </a:ln>
        </p:spPr>
      </p:pic>
      <p:sp>
        <p:nvSpPr>
          <p:cNvPr id="47143" name="TextBox 37"/>
          <p:cNvSpPr txBox="1">
            <a:spLocks noChangeArrowheads="1"/>
          </p:cNvSpPr>
          <p:nvPr/>
        </p:nvSpPr>
        <p:spPr bwMode="auto">
          <a:xfrm>
            <a:off x="681037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Sep / 8.6</a:t>
            </a:r>
          </a:p>
        </p:txBody>
      </p:sp>
      <p:sp>
        <p:nvSpPr>
          <p:cNvPr id="47144" name="TextBox 38"/>
          <p:cNvSpPr txBox="1">
            <a:spLocks noChangeArrowheads="1"/>
          </p:cNvSpPr>
          <p:nvPr/>
        </p:nvSpPr>
        <p:spPr bwMode="auto">
          <a:xfrm>
            <a:off x="609600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87350</a:t>
            </a:r>
          </a:p>
        </p:txBody>
      </p:sp>
      <p:sp>
        <p:nvSpPr>
          <p:cNvPr id="47145" name="TextBox 39"/>
          <p:cNvSpPr txBox="1">
            <a:spLocks noChangeArrowheads="1"/>
          </p:cNvSpPr>
          <p:nvPr/>
        </p:nvSpPr>
        <p:spPr bwMode="auto">
          <a:xfrm>
            <a:off x="619125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Hyper-Realistic Oils</a:t>
            </a:r>
          </a:p>
        </p:txBody>
      </p:sp>
      <p:pic>
        <p:nvPicPr>
          <p:cNvPr id="47146" name="sidebar image" descr="sidebar image"/>
          <p:cNvPicPr>
            <a:picLocks noChangeAspect="1"/>
          </p:cNvPicPr>
          <p:nvPr/>
        </p:nvPicPr>
        <p:blipFill>
          <a:blip r:embed="rId14" cstate="print"/>
          <a:srcRect/>
          <a:stretch>
            <a:fillRect/>
          </a:stretch>
        </p:blipFill>
        <p:spPr bwMode="auto">
          <a:xfrm>
            <a:off x="7648575" y="2933700"/>
            <a:ext cx="1323975" cy="1133475"/>
          </a:xfrm>
          <a:prstGeom prst="rect">
            <a:avLst/>
          </a:prstGeom>
          <a:noFill/>
          <a:ln w="9525">
            <a:noFill/>
            <a:miter lim="800000"/>
            <a:headEnd/>
            <a:tailEnd/>
          </a:ln>
        </p:spPr>
      </p:pic>
      <p:pic>
        <p:nvPicPr>
          <p:cNvPr id="47147" name="Image" descr="Image">
            <a:hlinkClick r:id="rId21" tooltip="Go to Hyper-Realistic Pimpmobiles"/>
          </p:cNvPr>
          <p:cNvPicPr>
            <a:picLocks noChangeAspect="1"/>
          </p:cNvPicPr>
          <p:nvPr/>
        </p:nvPicPr>
        <p:blipFill>
          <a:blip r:embed="rId22" cstate="print"/>
          <a:srcRect/>
          <a:stretch>
            <a:fillRect/>
          </a:stretch>
        </p:blipFill>
        <p:spPr bwMode="auto">
          <a:xfrm>
            <a:off x="7667625" y="2976563"/>
            <a:ext cx="1285875" cy="1047750"/>
          </a:xfrm>
          <a:prstGeom prst="rect">
            <a:avLst/>
          </a:prstGeom>
          <a:noFill/>
          <a:ln w="9525">
            <a:noFill/>
            <a:miter lim="800000"/>
            <a:headEnd/>
            <a:tailEnd/>
          </a:ln>
        </p:spPr>
      </p:pic>
      <p:sp>
        <p:nvSpPr>
          <p:cNvPr id="47148" name="TextBox 42"/>
          <p:cNvSpPr txBox="1">
            <a:spLocks noChangeArrowheads="1"/>
          </p:cNvSpPr>
          <p:nvPr/>
        </p:nvSpPr>
        <p:spPr bwMode="auto">
          <a:xfrm>
            <a:off x="8286750"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Aug / 8.5</a:t>
            </a:r>
          </a:p>
        </p:txBody>
      </p:sp>
      <p:sp>
        <p:nvSpPr>
          <p:cNvPr id="47149" name="TextBox 43"/>
          <p:cNvSpPr txBox="1">
            <a:spLocks noChangeArrowheads="1"/>
          </p:cNvSpPr>
          <p:nvPr/>
        </p:nvSpPr>
        <p:spPr bwMode="auto">
          <a:xfrm>
            <a:off x="7572375"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86085</a:t>
            </a:r>
          </a:p>
        </p:txBody>
      </p:sp>
      <p:sp>
        <p:nvSpPr>
          <p:cNvPr id="47150" name="TextBox 44"/>
          <p:cNvSpPr txBox="1">
            <a:spLocks noChangeArrowheads="1"/>
          </p:cNvSpPr>
          <p:nvPr/>
        </p:nvSpPr>
        <p:spPr bwMode="auto">
          <a:xfrm>
            <a:off x="7667625"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Hyper-Realistic Pimpmobiles</a:t>
            </a:r>
          </a:p>
        </p:txBody>
      </p:sp>
      <p:pic>
        <p:nvPicPr>
          <p:cNvPr id="47151" name="sidebar image" descr="sidebar image"/>
          <p:cNvPicPr>
            <a:picLocks noChangeAspect="1"/>
          </p:cNvPicPr>
          <p:nvPr/>
        </p:nvPicPr>
        <p:blipFill>
          <a:blip r:embed="rId14" cstate="print"/>
          <a:srcRect/>
          <a:stretch>
            <a:fillRect/>
          </a:stretch>
        </p:blipFill>
        <p:spPr bwMode="auto">
          <a:xfrm>
            <a:off x="3219450" y="4838700"/>
            <a:ext cx="1323975" cy="1133475"/>
          </a:xfrm>
          <a:prstGeom prst="rect">
            <a:avLst/>
          </a:prstGeom>
          <a:noFill/>
          <a:ln w="9525">
            <a:noFill/>
            <a:miter lim="800000"/>
            <a:headEnd/>
            <a:tailEnd/>
          </a:ln>
        </p:spPr>
      </p:pic>
      <p:pic>
        <p:nvPicPr>
          <p:cNvPr id="47152" name="Image" descr="Image">
            <a:hlinkClick r:id="rId23" tooltip="Go to Realist Oil Paintings"/>
          </p:cNvPr>
          <p:cNvPicPr>
            <a:picLocks noChangeAspect="1"/>
          </p:cNvPicPr>
          <p:nvPr/>
        </p:nvPicPr>
        <p:blipFill>
          <a:blip r:embed="rId24" cstate="print"/>
          <a:srcRect/>
          <a:stretch>
            <a:fillRect/>
          </a:stretch>
        </p:blipFill>
        <p:spPr bwMode="auto">
          <a:xfrm>
            <a:off x="3238500" y="4881563"/>
            <a:ext cx="1285875" cy="1047750"/>
          </a:xfrm>
          <a:prstGeom prst="rect">
            <a:avLst/>
          </a:prstGeom>
          <a:noFill/>
          <a:ln w="9525">
            <a:noFill/>
            <a:miter lim="800000"/>
            <a:headEnd/>
            <a:tailEnd/>
          </a:ln>
        </p:spPr>
      </p:pic>
      <p:sp>
        <p:nvSpPr>
          <p:cNvPr id="47153" name="TextBox 47"/>
          <p:cNvSpPr txBox="1">
            <a:spLocks noChangeArrowheads="1"/>
          </p:cNvSpPr>
          <p:nvPr/>
        </p:nvSpPr>
        <p:spPr bwMode="auto">
          <a:xfrm>
            <a:off x="385762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Sep / 8.3</a:t>
            </a:r>
          </a:p>
        </p:txBody>
      </p:sp>
      <p:sp>
        <p:nvSpPr>
          <p:cNvPr id="47154" name="TextBox 48"/>
          <p:cNvSpPr txBox="1">
            <a:spLocks noChangeArrowheads="1"/>
          </p:cNvSpPr>
          <p:nvPr/>
        </p:nvSpPr>
        <p:spPr bwMode="auto">
          <a:xfrm>
            <a:off x="314325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87083</a:t>
            </a:r>
          </a:p>
        </p:txBody>
      </p:sp>
      <p:sp>
        <p:nvSpPr>
          <p:cNvPr id="47155" name="TextBox 49"/>
          <p:cNvSpPr txBox="1">
            <a:spLocks noChangeArrowheads="1"/>
          </p:cNvSpPr>
          <p:nvPr/>
        </p:nvSpPr>
        <p:spPr bwMode="auto">
          <a:xfrm>
            <a:off x="323850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Realist Oil Paintings</a:t>
            </a:r>
          </a:p>
        </p:txBody>
      </p:sp>
      <p:pic>
        <p:nvPicPr>
          <p:cNvPr id="47156" name="sidebar image" descr="sidebar image"/>
          <p:cNvPicPr>
            <a:picLocks noChangeAspect="1"/>
          </p:cNvPicPr>
          <p:nvPr/>
        </p:nvPicPr>
        <p:blipFill>
          <a:blip r:embed="rId14" cstate="print"/>
          <a:srcRect/>
          <a:stretch>
            <a:fillRect/>
          </a:stretch>
        </p:blipFill>
        <p:spPr bwMode="auto">
          <a:xfrm>
            <a:off x="4695825" y="4838700"/>
            <a:ext cx="1323975" cy="1133475"/>
          </a:xfrm>
          <a:prstGeom prst="rect">
            <a:avLst/>
          </a:prstGeom>
          <a:noFill/>
          <a:ln w="9525">
            <a:noFill/>
            <a:miter lim="800000"/>
            <a:headEnd/>
            <a:tailEnd/>
          </a:ln>
        </p:spPr>
      </p:pic>
      <p:pic>
        <p:nvPicPr>
          <p:cNvPr id="47157" name="Image" descr="Image">
            <a:hlinkClick r:id="rId25" tooltip="Go to Sensuous Photorealistic Paintings"/>
          </p:cNvPr>
          <p:cNvPicPr>
            <a:picLocks noChangeAspect="1"/>
          </p:cNvPicPr>
          <p:nvPr/>
        </p:nvPicPr>
        <p:blipFill>
          <a:blip r:embed="rId26" cstate="print"/>
          <a:srcRect/>
          <a:stretch>
            <a:fillRect/>
          </a:stretch>
        </p:blipFill>
        <p:spPr bwMode="auto">
          <a:xfrm>
            <a:off x="4714875" y="4881563"/>
            <a:ext cx="1285875" cy="1047750"/>
          </a:xfrm>
          <a:prstGeom prst="rect">
            <a:avLst/>
          </a:prstGeom>
          <a:noFill/>
          <a:ln w="9525">
            <a:noFill/>
            <a:miter lim="800000"/>
            <a:headEnd/>
            <a:tailEnd/>
          </a:ln>
        </p:spPr>
      </p:pic>
      <p:sp>
        <p:nvSpPr>
          <p:cNvPr id="47158" name="TextBox 52"/>
          <p:cNvSpPr txBox="1">
            <a:spLocks noChangeArrowheads="1"/>
          </p:cNvSpPr>
          <p:nvPr/>
        </p:nvSpPr>
        <p:spPr bwMode="auto">
          <a:xfrm>
            <a:off x="5334000"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Apr / 7.9</a:t>
            </a:r>
          </a:p>
        </p:txBody>
      </p:sp>
      <p:sp>
        <p:nvSpPr>
          <p:cNvPr id="47159" name="TextBox 53"/>
          <p:cNvSpPr txBox="1">
            <a:spLocks noChangeArrowheads="1"/>
          </p:cNvSpPr>
          <p:nvPr/>
        </p:nvSpPr>
        <p:spPr bwMode="auto">
          <a:xfrm>
            <a:off x="4619625"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73426</a:t>
            </a:r>
          </a:p>
        </p:txBody>
      </p:sp>
      <p:sp>
        <p:nvSpPr>
          <p:cNvPr id="47160" name="TextBox 54"/>
          <p:cNvSpPr txBox="1">
            <a:spLocks noChangeArrowheads="1"/>
          </p:cNvSpPr>
          <p:nvPr/>
        </p:nvSpPr>
        <p:spPr bwMode="auto">
          <a:xfrm>
            <a:off x="4714875"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Sensuous Photorealistic Paintings</a:t>
            </a:r>
          </a:p>
        </p:txBody>
      </p:sp>
      <p:pic>
        <p:nvPicPr>
          <p:cNvPr id="47161" name="sidebar image" descr="sidebar image"/>
          <p:cNvPicPr>
            <a:picLocks noChangeAspect="1"/>
          </p:cNvPicPr>
          <p:nvPr/>
        </p:nvPicPr>
        <p:blipFill>
          <a:blip r:embed="rId14" cstate="print"/>
          <a:srcRect/>
          <a:stretch>
            <a:fillRect/>
          </a:stretch>
        </p:blipFill>
        <p:spPr bwMode="auto">
          <a:xfrm>
            <a:off x="6172200" y="4838700"/>
            <a:ext cx="1323975" cy="1133475"/>
          </a:xfrm>
          <a:prstGeom prst="rect">
            <a:avLst/>
          </a:prstGeom>
          <a:noFill/>
          <a:ln w="9525">
            <a:noFill/>
            <a:miter lim="800000"/>
            <a:headEnd/>
            <a:tailEnd/>
          </a:ln>
        </p:spPr>
      </p:pic>
      <p:pic>
        <p:nvPicPr>
          <p:cNvPr id="47162" name="Image" descr="Image">
            <a:hlinkClick r:id="rId27" tooltip="Go to Lifelike Cinematic Paintings"/>
          </p:cNvPr>
          <p:cNvPicPr>
            <a:picLocks noChangeAspect="1"/>
          </p:cNvPicPr>
          <p:nvPr/>
        </p:nvPicPr>
        <p:blipFill>
          <a:blip r:embed="rId28" cstate="print"/>
          <a:srcRect/>
          <a:stretch>
            <a:fillRect/>
          </a:stretch>
        </p:blipFill>
        <p:spPr bwMode="auto">
          <a:xfrm>
            <a:off x="6191250" y="4881563"/>
            <a:ext cx="1285875" cy="1047750"/>
          </a:xfrm>
          <a:prstGeom prst="rect">
            <a:avLst/>
          </a:prstGeom>
          <a:noFill/>
          <a:ln w="9525">
            <a:noFill/>
            <a:miter lim="800000"/>
            <a:headEnd/>
            <a:tailEnd/>
          </a:ln>
        </p:spPr>
      </p:pic>
      <p:sp>
        <p:nvSpPr>
          <p:cNvPr id="47163" name="TextBox 57"/>
          <p:cNvSpPr txBox="1">
            <a:spLocks noChangeArrowheads="1"/>
          </p:cNvSpPr>
          <p:nvPr/>
        </p:nvSpPr>
        <p:spPr bwMode="auto">
          <a:xfrm>
            <a:off x="681037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6.5</a:t>
            </a:r>
          </a:p>
        </p:txBody>
      </p:sp>
      <p:sp>
        <p:nvSpPr>
          <p:cNvPr id="47164" name="TextBox 58"/>
          <p:cNvSpPr txBox="1">
            <a:spLocks noChangeArrowheads="1"/>
          </p:cNvSpPr>
          <p:nvPr/>
        </p:nvSpPr>
        <p:spPr bwMode="auto">
          <a:xfrm>
            <a:off x="609600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80478</a:t>
            </a:r>
          </a:p>
        </p:txBody>
      </p:sp>
      <p:sp>
        <p:nvSpPr>
          <p:cNvPr id="47165" name="TextBox 59"/>
          <p:cNvSpPr txBox="1">
            <a:spLocks noChangeArrowheads="1"/>
          </p:cNvSpPr>
          <p:nvPr/>
        </p:nvSpPr>
        <p:spPr bwMode="auto">
          <a:xfrm>
            <a:off x="619125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Lifelike Cinematic Paintings</a:t>
            </a:r>
          </a:p>
        </p:txBody>
      </p:sp>
      <p:pic>
        <p:nvPicPr>
          <p:cNvPr id="47166" name="sidebar image" descr="sidebar image"/>
          <p:cNvPicPr>
            <a:picLocks noChangeAspect="1"/>
          </p:cNvPicPr>
          <p:nvPr/>
        </p:nvPicPr>
        <p:blipFill>
          <a:blip r:embed="rId14" cstate="print"/>
          <a:srcRect/>
          <a:stretch>
            <a:fillRect/>
          </a:stretch>
        </p:blipFill>
        <p:spPr bwMode="auto">
          <a:xfrm>
            <a:off x="7648575" y="4838700"/>
            <a:ext cx="1323975" cy="1133475"/>
          </a:xfrm>
          <a:prstGeom prst="rect">
            <a:avLst/>
          </a:prstGeom>
          <a:noFill/>
          <a:ln w="9525">
            <a:noFill/>
            <a:miter lim="800000"/>
            <a:headEnd/>
            <a:tailEnd/>
          </a:ln>
        </p:spPr>
      </p:pic>
      <p:pic>
        <p:nvPicPr>
          <p:cNvPr id="47167" name="Image" descr="Image">
            <a:hlinkClick r:id="rId29" tooltip="Go to Hyperrealist Portraits"/>
          </p:cNvPr>
          <p:cNvPicPr>
            <a:picLocks noChangeAspect="1"/>
          </p:cNvPicPr>
          <p:nvPr/>
        </p:nvPicPr>
        <p:blipFill>
          <a:blip r:embed="rId30" cstate="print"/>
          <a:srcRect/>
          <a:stretch>
            <a:fillRect/>
          </a:stretch>
        </p:blipFill>
        <p:spPr bwMode="auto">
          <a:xfrm>
            <a:off x="7667625" y="4881563"/>
            <a:ext cx="1285875" cy="1047750"/>
          </a:xfrm>
          <a:prstGeom prst="rect">
            <a:avLst/>
          </a:prstGeom>
          <a:noFill/>
          <a:ln w="9525">
            <a:noFill/>
            <a:miter lim="800000"/>
            <a:headEnd/>
            <a:tailEnd/>
          </a:ln>
        </p:spPr>
      </p:pic>
      <p:sp>
        <p:nvSpPr>
          <p:cNvPr id="47168" name="TextBox 62"/>
          <p:cNvSpPr txBox="1">
            <a:spLocks noChangeArrowheads="1"/>
          </p:cNvSpPr>
          <p:nvPr/>
        </p:nvSpPr>
        <p:spPr bwMode="auto">
          <a:xfrm>
            <a:off x="8286750"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Aug / 4.3</a:t>
            </a:r>
          </a:p>
        </p:txBody>
      </p:sp>
      <p:sp>
        <p:nvSpPr>
          <p:cNvPr id="47169" name="TextBox 63"/>
          <p:cNvSpPr txBox="1">
            <a:spLocks noChangeArrowheads="1"/>
          </p:cNvSpPr>
          <p:nvPr/>
        </p:nvSpPr>
        <p:spPr bwMode="auto">
          <a:xfrm>
            <a:off x="7572375"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83797</a:t>
            </a:r>
          </a:p>
        </p:txBody>
      </p:sp>
      <p:sp>
        <p:nvSpPr>
          <p:cNvPr id="47170" name="TextBox 64"/>
          <p:cNvSpPr txBox="1">
            <a:spLocks noChangeArrowheads="1"/>
          </p:cNvSpPr>
          <p:nvPr/>
        </p:nvSpPr>
        <p:spPr bwMode="auto">
          <a:xfrm>
            <a:off x="7667625"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Hyperrealist Portraits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header image" descr="header image"/>
          <p:cNvPicPr>
            <a:picLocks noChangeAspect="1"/>
          </p:cNvPicPr>
          <p:nvPr/>
        </p:nvPicPr>
        <p:blipFill>
          <a:blip r:embed="rId2" cstate="print"/>
          <a:srcRect/>
          <a:stretch>
            <a:fillRect/>
          </a:stretch>
        </p:blipFill>
        <p:spPr bwMode="auto">
          <a:xfrm>
            <a:off x="0" y="0"/>
            <a:ext cx="9144000" cy="1304925"/>
          </a:xfrm>
          <a:prstGeom prst="rect">
            <a:avLst/>
          </a:prstGeom>
          <a:noFill/>
          <a:ln w="9525">
            <a:noFill/>
            <a:miter lim="800000"/>
            <a:headEnd/>
            <a:tailEnd/>
          </a:ln>
        </p:spPr>
      </p:pic>
      <p:pic>
        <p:nvPicPr>
          <p:cNvPr id="2" name="TH Pro logo" descr="TH Pro logo"/>
          <p:cNvPicPr>
            <a:picLocks noChangeAspect="1"/>
          </p:cNvPicPr>
          <p:nvPr/>
        </p:nvPicPr>
        <p:blipFill>
          <a:blip r:embed="rId3" cstate="print"/>
          <a:stretch>
            <a:fillRect/>
          </a:stretch>
        </p:blipFill>
        <p:spPr>
          <a:xfrm>
            <a:off x="6762750" y="142875"/>
            <a:ext cx="2305050" cy="476250"/>
          </a:xfrm>
          <a:prstGeom prst="rect">
            <a:avLst/>
          </a:prstGeom>
          <a:effectLst>
            <a:outerShdw blurRad="57150" dist="95250" dir="2700000" algn="br" rotWithShape="0">
              <a:srgbClr val="000000">
                <a:alpha val="50000"/>
              </a:srgbClr>
            </a:outerShdw>
          </a:effectLst>
        </p:spPr>
      </p:pic>
      <p:sp>
        <p:nvSpPr>
          <p:cNvPr id="48132" name="TextBox 2">
            <a:hlinkClick r:id="rId4"/>
          </p:cNvPr>
          <p:cNvSpPr txBox="1">
            <a:spLocks noChangeArrowheads="1"/>
          </p:cNvSpPr>
          <p:nvPr/>
        </p:nvSpPr>
        <p:spPr bwMode="auto">
          <a:xfrm>
            <a:off x="0" y="6600825"/>
            <a:ext cx="9144000" cy="238125"/>
          </a:xfrm>
          <a:prstGeom prst="rect">
            <a:avLst/>
          </a:prstGeom>
          <a:noFill/>
          <a:ln w="9525">
            <a:noFill/>
            <a:miter lim="800000"/>
            <a:headEnd/>
            <a:tailEnd/>
          </a:ln>
        </p:spPr>
        <p:txBody>
          <a:bodyPr>
            <a:spAutoFit/>
          </a:bodyPr>
          <a:lstStyle/>
          <a:p>
            <a:pPr algn="r">
              <a:lnSpc>
                <a:spcPct val="100000"/>
              </a:lnSpc>
            </a:pPr>
            <a:r>
              <a:rPr lang="en-US" altLang="ko-KR" sz="1200">
                <a:solidFill>
                  <a:srgbClr val="000000"/>
                </a:solidFill>
                <a:ea typeface="굴림" charset="-127"/>
              </a:rPr>
              <a:t>http://www.trendhunter.com/id/88912                                                               Copyright © TrendHunter.com. All Rights Reserved</a:t>
            </a:r>
          </a:p>
        </p:txBody>
      </p:sp>
      <p:sp>
        <p:nvSpPr>
          <p:cNvPr id="48133" name="TextBox 3"/>
          <p:cNvSpPr txBox="1">
            <a:spLocks noChangeArrowheads="1"/>
          </p:cNvSpPr>
          <p:nvPr/>
        </p:nvSpPr>
        <p:spPr bwMode="auto">
          <a:xfrm>
            <a:off x="285750" y="142875"/>
            <a:ext cx="6667500" cy="571500"/>
          </a:xfrm>
          <a:prstGeom prst="rect">
            <a:avLst/>
          </a:prstGeom>
          <a:noFill/>
          <a:ln w="9525">
            <a:noFill/>
            <a:miter lim="800000"/>
            <a:headEnd/>
            <a:tailEnd/>
          </a:ln>
        </p:spPr>
        <p:txBody>
          <a:bodyPr>
            <a:spAutoFit/>
          </a:bodyPr>
          <a:lstStyle/>
          <a:p>
            <a:pPr>
              <a:lnSpc>
                <a:spcPct val="100000"/>
              </a:lnSpc>
            </a:pPr>
            <a:r>
              <a:rPr lang="en-US" altLang="ko-KR" sz="3000" b="1">
                <a:solidFill>
                  <a:srgbClr val="FFFFFF"/>
                </a:solidFill>
                <a:latin typeface="Calibri" pitchFamily="34" charset="0"/>
                <a:ea typeface="굴림" charset="-127"/>
              </a:rPr>
              <a:t>Democratic Selling</a:t>
            </a:r>
          </a:p>
        </p:txBody>
      </p:sp>
      <p:sp>
        <p:nvSpPr>
          <p:cNvPr id="48134" name="TextBox 4"/>
          <p:cNvSpPr txBox="1">
            <a:spLocks noChangeArrowheads="1"/>
          </p:cNvSpPr>
          <p:nvPr/>
        </p:nvSpPr>
        <p:spPr bwMode="auto">
          <a:xfrm>
            <a:off x="285750" y="638175"/>
            <a:ext cx="6667500" cy="171450"/>
          </a:xfrm>
          <a:prstGeom prst="rect">
            <a:avLst/>
          </a:prstGeom>
          <a:noFill/>
          <a:ln w="9525">
            <a:noFill/>
            <a:miter lim="800000"/>
            <a:headEnd/>
            <a:tailEnd/>
          </a:ln>
        </p:spPr>
        <p:txBody>
          <a:bodyPr>
            <a:spAutoFit/>
          </a:bodyPr>
          <a:lstStyle/>
          <a:p>
            <a:pPr>
              <a:lnSpc>
                <a:spcPct val="100000"/>
              </a:lnSpc>
            </a:pPr>
            <a:r>
              <a:rPr lang="en-US" altLang="ko-KR" sz="1800">
                <a:solidFill>
                  <a:srgbClr val="4292FF"/>
                </a:solidFill>
                <a:ea typeface="굴림" charset="-127"/>
              </a:rPr>
              <a:t>Online retailers rely on customer votes to push production</a:t>
            </a:r>
          </a:p>
        </p:txBody>
      </p:sp>
      <p:pic>
        <p:nvPicPr>
          <p:cNvPr id="48135" name="sidebar image" descr="sidebar image"/>
          <p:cNvPicPr>
            <a:picLocks noChangeAspect="1"/>
          </p:cNvPicPr>
          <p:nvPr/>
        </p:nvPicPr>
        <p:blipFill>
          <a:blip r:embed="rId5" cstate="print"/>
          <a:srcRect/>
          <a:stretch>
            <a:fillRect/>
          </a:stretch>
        </p:blipFill>
        <p:spPr bwMode="auto">
          <a:xfrm>
            <a:off x="7143750" y="1428750"/>
            <a:ext cx="1857375" cy="952500"/>
          </a:xfrm>
          <a:prstGeom prst="rect">
            <a:avLst/>
          </a:prstGeom>
          <a:noFill/>
          <a:ln w="9525">
            <a:noFill/>
            <a:miter lim="800000"/>
            <a:headEnd/>
            <a:tailEnd/>
          </a:ln>
        </p:spPr>
      </p:pic>
      <p:pic>
        <p:nvPicPr>
          <p:cNvPr id="48136" name="sidebar image" descr="sidebar image"/>
          <p:cNvPicPr>
            <a:picLocks noChangeAspect="1"/>
          </p:cNvPicPr>
          <p:nvPr/>
        </p:nvPicPr>
        <p:blipFill>
          <a:blip r:embed="rId6" cstate="print"/>
          <a:srcRect/>
          <a:stretch>
            <a:fillRect/>
          </a:stretch>
        </p:blipFill>
        <p:spPr bwMode="auto">
          <a:xfrm>
            <a:off x="7162800" y="1447800"/>
            <a:ext cx="1819275" cy="914400"/>
          </a:xfrm>
          <a:prstGeom prst="rect">
            <a:avLst/>
          </a:prstGeom>
          <a:noFill/>
          <a:ln w="9525">
            <a:noFill/>
            <a:miter lim="800000"/>
            <a:headEnd/>
            <a:tailEnd/>
          </a:ln>
        </p:spPr>
      </p:pic>
      <p:pic>
        <p:nvPicPr>
          <p:cNvPr id="48137" name="sidebar image" descr="sidebar image"/>
          <p:cNvPicPr>
            <a:picLocks noChangeAspect="1"/>
          </p:cNvPicPr>
          <p:nvPr/>
        </p:nvPicPr>
        <p:blipFill>
          <a:blip r:embed="rId7" cstate="print"/>
          <a:srcRect/>
          <a:stretch>
            <a:fillRect/>
          </a:stretch>
        </p:blipFill>
        <p:spPr bwMode="auto">
          <a:xfrm>
            <a:off x="7191375" y="1476375"/>
            <a:ext cx="1762125" cy="238125"/>
          </a:xfrm>
          <a:prstGeom prst="rect">
            <a:avLst/>
          </a:prstGeom>
          <a:noFill/>
          <a:ln w="9525">
            <a:noFill/>
            <a:miter lim="800000"/>
            <a:headEnd/>
            <a:tailEnd/>
          </a:ln>
        </p:spPr>
      </p:pic>
      <p:pic>
        <p:nvPicPr>
          <p:cNvPr id="48138" name="sidebar image" descr="sidebar image"/>
          <p:cNvPicPr>
            <a:picLocks noChangeAspect="1"/>
          </p:cNvPicPr>
          <p:nvPr/>
        </p:nvPicPr>
        <p:blipFill>
          <a:blip r:embed="rId8" cstate="print"/>
          <a:srcRect/>
          <a:stretch>
            <a:fillRect/>
          </a:stretch>
        </p:blipFill>
        <p:spPr bwMode="auto">
          <a:xfrm>
            <a:off x="7191375" y="1476375"/>
            <a:ext cx="971550" cy="238125"/>
          </a:xfrm>
          <a:prstGeom prst="rect">
            <a:avLst/>
          </a:prstGeom>
          <a:noFill/>
          <a:ln w="9525">
            <a:noFill/>
            <a:miter lim="800000"/>
            <a:headEnd/>
            <a:tailEnd/>
          </a:ln>
        </p:spPr>
      </p:pic>
      <p:pic>
        <p:nvPicPr>
          <p:cNvPr id="48139" name="sidebar image" descr="sidebar image"/>
          <p:cNvPicPr>
            <a:picLocks noChangeAspect="1"/>
          </p:cNvPicPr>
          <p:nvPr/>
        </p:nvPicPr>
        <p:blipFill>
          <a:blip r:embed="rId9" cstate="print"/>
          <a:srcRect/>
          <a:stretch>
            <a:fillRect/>
          </a:stretch>
        </p:blipFill>
        <p:spPr bwMode="auto">
          <a:xfrm>
            <a:off x="7191375" y="1762125"/>
            <a:ext cx="619125" cy="571500"/>
          </a:xfrm>
          <a:prstGeom prst="rect">
            <a:avLst/>
          </a:prstGeom>
          <a:noFill/>
          <a:ln w="9525">
            <a:noFill/>
            <a:miter lim="800000"/>
            <a:headEnd/>
            <a:tailEnd/>
          </a:ln>
        </p:spPr>
      </p:pic>
      <p:sp>
        <p:nvSpPr>
          <p:cNvPr id="48140" name="TextBox 10"/>
          <p:cNvSpPr txBox="1">
            <a:spLocks noChangeArrowheads="1"/>
          </p:cNvSpPr>
          <p:nvPr/>
        </p:nvSpPr>
        <p:spPr bwMode="auto">
          <a:xfrm>
            <a:off x="7191375" y="1905000"/>
            <a:ext cx="619125" cy="5715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ea typeface="굴림" charset="-127"/>
              </a:rPr>
              <a:t>5.5</a:t>
            </a:r>
          </a:p>
        </p:txBody>
      </p:sp>
      <p:sp>
        <p:nvSpPr>
          <p:cNvPr id="48141" name="TextBox 11"/>
          <p:cNvSpPr txBox="1">
            <a:spLocks noChangeArrowheads="1"/>
          </p:cNvSpPr>
          <p:nvPr/>
        </p:nvSpPr>
        <p:spPr bwMode="auto">
          <a:xfrm>
            <a:off x="7191375" y="1762125"/>
            <a:ext cx="619125" cy="76200"/>
          </a:xfrm>
          <a:prstGeom prst="rect">
            <a:avLst/>
          </a:prstGeom>
          <a:noFill/>
          <a:ln w="9525">
            <a:noFill/>
            <a:miter lim="800000"/>
            <a:headEnd/>
            <a:tailEnd/>
          </a:ln>
        </p:spPr>
        <p:txBody>
          <a:bodyPr>
            <a:spAutoFit/>
          </a:bodyPr>
          <a:lstStyle/>
          <a:p>
            <a:pPr algn="ctr">
              <a:lnSpc>
                <a:spcPct val="100000"/>
              </a:lnSpc>
            </a:pPr>
            <a:r>
              <a:rPr lang="en-US" altLang="ko-KR" sz="800">
                <a:solidFill>
                  <a:srgbClr val="FFFFFF"/>
                </a:solidFill>
                <a:ea typeface="굴림" charset="-127"/>
              </a:rPr>
              <a:t>Score:</a:t>
            </a:r>
          </a:p>
        </p:txBody>
      </p:sp>
      <p:sp>
        <p:nvSpPr>
          <p:cNvPr id="48142" name="TextBox 12"/>
          <p:cNvSpPr txBox="1">
            <a:spLocks noChangeArrowheads="1"/>
          </p:cNvSpPr>
          <p:nvPr/>
        </p:nvSpPr>
        <p:spPr bwMode="auto">
          <a:xfrm>
            <a:off x="7810500" y="171450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This Year and Warm</a:t>
            </a:r>
          </a:p>
        </p:txBody>
      </p:sp>
      <p:sp>
        <p:nvSpPr>
          <p:cNvPr id="48143" name="TextBox 13"/>
          <p:cNvSpPr txBox="1">
            <a:spLocks noChangeArrowheads="1"/>
          </p:cNvSpPr>
          <p:nvPr/>
        </p:nvSpPr>
        <p:spPr bwMode="auto">
          <a:xfrm>
            <a:off x="7810500" y="1857375"/>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Top 8 Examples:</a:t>
            </a:r>
          </a:p>
        </p:txBody>
      </p:sp>
      <p:sp>
        <p:nvSpPr>
          <p:cNvPr id="48144" name="TextBox 14"/>
          <p:cNvSpPr txBox="1">
            <a:spLocks noChangeArrowheads="1"/>
          </p:cNvSpPr>
          <p:nvPr/>
        </p:nvSpPr>
        <p:spPr bwMode="auto">
          <a:xfrm>
            <a:off x="7810500" y="1952625"/>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36,456 Total Clicks</a:t>
            </a:r>
          </a:p>
        </p:txBody>
      </p:sp>
      <p:sp>
        <p:nvSpPr>
          <p:cNvPr id="48145" name="TextBox 15"/>
          <p:cNvSpPr txBox="1">
            <a:spLocks noChangeArrowheads="1"/>
          </p:cNvSpPr>
          <p:nvPr/>
        </p:nvSpPr>
        <p:spPr bwMode="auto">
          <a:xfrm>
            <a:off x="7810500" y="2095500"/>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Date Range:</a:t>
            </a:r>
          </a:p>
        </p:txBody>
      </p:sp>
      <p:sp>
        <p:nvSpPr>
          <p:cNvPr id="48146" name="TextBox 16"/>
          <p:cNvSpPr txBox="1">
            <a:spLocks noChangeArrowheads="1"/>
          </p:cNvSpPr>
          <p:nvPr/>
        </p:nvSpPr>
        <p:spPr bwMode="auto">
          <a:xfrm>
            <a:off x="7810500" y="219075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Jul 09 - Sep 10</a:t>
            </a:r>
          </a:p>
        </p:txBody>
      </p:sp>
      <p:pic>
        <p:nvPicPr>
          <p:cNvPr id="48147" name="sidebar image" descr="sidebar image"/>
          <p:cNvPicPr>
            <a:picLocks noChangeAspect="1"/>
          </p:cNvPicPr>
          <p:nvPr/>
        </p:nvPicPr>
        <p:blipFill>
          <a:blip r:embed="rId10" cstate="print"/>
          <a:srcRect/>
          <a:stretch>
            <a:fillRect/>
          </a:stretch>
        </p:blipFill>
        <p:spPr bwMode="auto">
          <a:xfrm>
            <a:off x="0" y="1304925"/>
            <a:ext cx="381000" cy="5553075"/>
          </a:xfrm>
          <a:prstGeom prst="rect">
            <a:avLst/>
          </a:prstGeom>
          <a:noFill/>
          <a:ln w="9525">
            <a:noFill/>
            <a:miter lim="800000"/>
            <a:headEnd/>
            <a:tailEnd/>
          </a:ln>
        </p:spPr>
      </p:pic>
      <p:sp>
        <p:nvSpPr>
          <p:cNvPr id="48148" name="TextBox 18"/>
          <p:cNvSpPr txBox="1">
            <a:spLocks noChangeArrowheads="1"/>
          </p:cNvSpPr>
          <p:nvPr/>
        </p:nvSpPr>
        <p:spPr bwMode="auto">
          <a:xfrm rot="-5400000">
            <a:off x="-1238250" y="5191125"/>
            <a:ext cx="2857500" cy="4572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latin typeface="Calibri" pitchFamily="34" charset="0"/>
                <a:ea typeface="굴림" charset="-127"/>
              </a:rPr>
              <a:t>Business</a:t>
            </a:r>
          </a:p>
        </p:txBody>
      </p:sp>
      <p:sp>
        <p:nvSpPr>
          <p:cNvPr id="48149" name="TextBox 19"/>
          <p:cNvSpPr txBox="1">
            <a:spLocks noChangeArrowheads="1"/>
          </p:cNvSpPr>
          <p:nvPr/>
        </p:nvSpPr>
        <p:spPr bwMode="auto">
          <a:xfrm>
            <a:off x="476250" y="1428750"/>
            <a:ext cx="6572250" cy="1143000"/>
          </a:xfrm>
          <a:prstGeom prst="rect">
            <a:avLst/>
          </a:prstGeom>
          <a:noFill/>
          <a:ln w="9525">
            <a:noFill/>
            <a:miter lim="800000"/>
            <a:headEnd/>
            <a:tailEnd/>
          </a:ln>
        </p:spPr>
        <p:txBody>
          <a:bodyPr>
            <a:spAutoFit/>
          </a:bodyPr>
          <a:lstStyle/>
          <a:p>
            <a:pPr>
              <a:lnSpc>
                <a:spcPct val="100000"/>
              </a:lnSpc>
            </a:pPr>
            <a:r>
              <a:rPr lang="en-US" altLang="ko-KR" sz="1300">
                <a:solidFill>
                  <a:srgbClr val="000000"/>
                </a:solidFill>
                <a:ea typeface="굴림" charset="-127"/>
              </a:rPr>
              <a:t>Implications - Vote-based selling is gaining momentum in the world of online retail as businesses proactively employ the opinions of their customers. While democratic selling relies on crowdsourcing, it goes one step further by collecting customer votes and basing production entirely on those votes. So, the voice of the customer really is the voice of the customer.</a:t>
            </a:r>
          </a:p>
        </p:txBody>
      </p:sp>
      <p:pic>
        <p:nvPicPr>
          <p:cNvPr id="48150" name="sidebar image" descr="sidebar image"/>
          <p:cNvPicPr>
            <a:picLocks noChangeAspect="1"/>
          </p:cNvPicPr>
          <p:nvPr/>
        </p:nvPicPr>
        <p:blipFill>
          <a:blip r:embed="rId11" cstate="print"/>
          <a:srcRect/>
          <a:stretch>
            <a:fillRect/>
          </a:stretch>
        </p:blipFill>
        <p:spPr bwMode="auto">
          <a:xfrm>
            <a:off x="838200" y="2838450"/>
            <a:ext cx="2181225" cy="1752600"/>
          </a:xfrm>
          <a:prstGeom prst="rect">
            <a:avLst/>
          </a:prstGeom>
          <a:noFill/>
          <a:ln w="9525">
            <a:noFill/>
            <a:miter lim="800000"/>
            <a:headEnd/>
            <a:tailEnd/>
          </a:ln>
        </p:spPr>
      </p:pic>
      <p:pic>
        <p:nvPicPr>
          <p:cNvPr id="48151" name="Image" descr="Image">
            <a:hlinkClick r:id="rId12" tooltip="Go to Crowdsourced T-Shirts"/>
          </p:cNvPr>
          <p:cNvPicPr>
            <a:picLocks noChangeAspect="1"/>
          </p:cNvPicPr>
          <p:nvPr/>
        </p:nvPicPr>
        <p:blipFill>
          <a:blip r:embed="rId13" cstate="print"/>
          <a:srcRect/>
          <a:stretch>
            <a:fillRect/>
          </a:stretch>
        </p:blipFill>
        <p:spPr bwMode="auto">
          <a:xfrm>
            <a:off x="871538" y="2857500"/>
            <a:ext cx="2114550" cy="1714500"/>
          </a:xfrm>
          <a:prstGeom prst="rect">
            <a:avLst/>
          </a:prstGeom>
          <a:noFill/>
          <a:ln w="9525">
            <a:noFill/>
            <a:miter lim="800000"/>
            <a:headEnd/>
            <a:tailEnd/>
          </a:ln>
        </p:spPr>
      </p:pic>
      <p:sp>
        <p:nvSpPr>
          <p:cNvPr id="48152" name="TextBox 22"/>
          <p:cNvSpPr txBox="1">
            <a:spLocks noChangeArrowheads="1"/>
          </p:cNvSpPr>
          <p:nvPr/>
        </p:nvSpPr>
        <p:spPr bwMode="auto">
          <a:xfrm>
            <a:off x="238125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8.4</a:t>
            </a:r>
          </a:p>
        </p:txBody>
      </p:sp>
      <p:sp>
        <p:nvSpPr>
          <p:cNvPr id="48153" name="TextBox 23"/>
          <p:cNvSpPr txBox="1">
            <a:spLocks noChangeArrowheads="1"/>
          </p:cNvSpPr>
          <p:nvPr/>
        </p:nvSpPr>
        <p:spPr bwMode="auto">
          <a:xfrm>
            <a:off x="76200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49534</a:t>
            </a:r>
          </a:p>
        </p:txBody>
      </p:sp>
      <p:sp>
        <p:nvSpPr>
          <p:cNvPr id="48154" name="TextBox 24"/>
          <p:cNvSpPr txBox="1">
            <a:spLocks noChangeArrowheads="1"/>
          </p:cNvSpPr>
          <p:nvPr/>
        </p:nvSpPr>
        <p:spPr bwMode="auto">
          <a:xfrm>
            <a:off x="85725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Crowdsourced T-Shirts</a:t>
            </a:r>
          </a:p>
        </p:txBody>
      </p:sp>
      <p:pic>
        <p:nvPicPr>
          <p:cNvPr id="48155" name="sidebar image" descr="sidebar image"/>
          <p:cNvPicPr>
            <a:picLocks noChangeAspect="1"/>
          </p:cNvPicPr>
          <p:nvPr/>
        </p:nvPicPr>
        <p:blipFill>
          <a:blip r:embed="rId11" cstate="print"/>
          <a:srcRect/>
          <a:stretch>
            <a:fillRect/>
          </a:stretch>
        </p:blipFill>
        <p:spPr bwMode="auto">
          <a:xfrm>
            <a:off x="3600450" y="2838450"/>
            <a:ext cx="2181225" cy="1752600"/>
          </a:xfrm>
          <a:prstGeom prst="rect">
            <a:avLst/>
          </a:prstGeom>
          <a:noFill/>
          <a:ln w="9525">
            <a:noFill/>
            <a:miter lim="800000"/>
            <a:headEnd/>
            <a:tailEnd/>
          </a:ln>
        </p:spPr>
      </p:pic>
      <p:pic>
        <p:nvPicPr>
          <p:cNvPr id="48156" name="Image" descr="Image">
            <a:hlinkClick r:id="rId14" tooltip="Go to On-Demand Furniture"/>
          </p:cNvPr>
          <p:cNvPicPr>
            <a:picLocks noChangeAspect="1"/>
          </p:cNvPicPr>
          <p:nvPr/>
        </p:nvPicPr>
        <p:blipFill>
          <a:blip r:embed="rId15" cstate="print"/>
          <a:srcRect/>
          <a:stretch>
            <a:fillRect/>
          </a:stretch>
        </p:blipFill>
        <p:spPr bwMode="auto">
          <a:xfrm>
            <a:off x="3633788" y="2857500"/>
            <a:ext cx="2114550" cy="1714500"/>
          </a:xfrm>
          <a:prstGeom prst="rect">
            <a:avLst/>
          </a:prstGeom>
          <a:noFill/>
          <a:ln w="9525">
            <a:noFill/>
            <a:miter lim="800000"/>
            <a:headEnd/>
            <a:tailEnd/>
          </a:ln>
        </p:spPr>
      </p:pic>
      <p:sp>
        <p:nvSpPr>
          <p:cNvPr id="48157" name="TextBox 27"/>
          <p:cNvSpPr txBox="1">
            <a:spLocks noChangeArrowheads="1"/>
          </p:cNvSpPr>
          <p:nvPr/>
        </p:nvSpPr>
        <p:spPr bwMode="auto">
          <a:xfrm>
            <a:off x="514350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Jan / 7.3</a:t>
            </a:r>
          </a:p>
        </p:txBody>
      </p:sp>
      <p:sp>
        <p:nvSpPr>
          <p:cNvPr id="48158" name="TextBox 28"/>
          <p:cNvSpPr txBox="1">
            <a:spLocks noChangeArrowheads="1"/>
          </p:cNvSpPr>
          <p:nvPr/>
        </p:nvSpPr>
        <p:spPr bwMode="auto">
          <a:xfrm>
            <a:off x="352425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65740</a:t>
            </a:r>
          </a:p>
        </p:txBody>
      </p:sp>
      <p:sp>
        <p:nvSpPr>
          <p:cNvPr id="48159" name="TextBox 29"/>
          <p:cNvSpPr txBox="1">
            <a:spLocks noChangeArrowheads="1"/>
          </p:cNvSpPr>
          <p:nvPr/>
        </p:nvSpPr>
        <p:spPr bwMode="auto">
          <a:xfrm>
            <a:off x="361950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On-Demand Furniture</a:t>
            </a:r>
          </a:p>
        </p:txBody>
      </p:sp>
      <p:pic>
        <p:nvPicPr>
          <p:cNvPr id="48160" name="sidebar image" descr="sidebar image"/>
          <p:cNvPicPr>
            <a:picLocks noChangeAspect="1"/>
          </p:cNvPicPr>
          <p:nvPr/>
        </p:nvPicPr>
        <p:blipFill>
          <a:blip r:embed="rId11" cstate="print"/>
          <a:srcRect/>
          <a:stretch>
            <a:fillRect/>
          </a:stretch>
        </p:blipFill>
        <p:spPr bwMode="auto">
          <a:xfrm>
            <a:off x="6362700" y="2838450"/>
            <a:ext cx="2181225" cy="1752600"/>
          </a:xfrm>
          <a:prstGeom prst="rect">
            <a:avLst/>
          </a:prstGeom>
          <a:noFill/>
          <a:ln w="9525">
            <a:noFill/>
            <a:miter lim="800000"/>
            <a:headEnd/>
            <a:tailEnd/>
          </a:ln>
        </p:spPr>
      </p:pic>
      <p:pic>
        <p:nvPicPr>
          <p:cNvPr id="48161" name="Image" descr="Image">
            <a:hlinkClick r:id="rId16" tooltip="Go to Democratic Fashion Sites"/>
          </p:cNvPr>
          <p:cNvPicPr>
            <a:picLocks noChangeAspect="1"/>
          </p:cNvPicPr>
          <p:nvPr/>
        </p:nvPicPr>
        <p:blipFill>
          <a:blip r:embed="rId17" cstate="print"/>
          <a:srcRect/>
          <a:stretch>
            <a:fillRect/>
          </a:stretch>
        </p:blipFill>
        <p:spPr bwMode="auto">
          <a:xfrm>
            <a:off x="6396038" y="2857500"/>
            <a:ext cx="2114550" cy="1714500"/>
          </a:xfrm>
          <a:prstGeom prst="rect">
            <a:avLst/>
          </a:prstGeom>
          <a:noFill/>
          <a:ln w="9525">
            <a:noFill/>
            <a:miter lim="800000"/>
            <a:headEnd/>
            <a:tailEnd/>
          </a:ln>
        </p:spPr>
      </p:pic>
      <p:sp>
        <p:nvSpPr>
          <p:cNvPr id="48162" name="TextBox 32"/>
          <p:cNvSpPr txBox="1">
            <a:spLocks noChangeArrowheads="1"/>
          </p:cNvSpPr>
          <p:nvPr/>
        </p:nvSpPr>
        <p:spPr bwMode="auto">
          <a:xfrm>
            <a:off x="790575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7.2</a:t>
            </a:r>
          </a:p>
        </p:txBody>
      </p:sp>
      <p:sp>
        <p:nvSpPr>
          <p:cNvPr id="48163" name="TextBox 33"/>
          <p:cNvSpPr txBox="1">
            <a:spLocks noChangeArrowheads="1"/>
          </p:cNvSpPr>
          <p:nvPr/>
        </p:nvSpPr>
        <p:spPr bwMode="auto">
          <a:xfrm>
            <a:off x="628650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75659</a:t>
            </a:r>
          </a:p>
        </p:txBody>
      </p:sp>
      <p:sp>
        <p:nvSpPr>
          <p:cNvPr id="48164" name="TextBox 34"/>
          <p:cNvSpPr txBox="1">
            <a:spLocks noChangeArrowheads="1"/>
          </p:cNvSpPr>
          <p:nvPr/>
        </p:nvSpPr>
        <p:spPr bwMode="auto">
          <a:xfrm>
            <a:off x="638175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Democratic Fashion Sites</a:t>
            </a:r>
          </a:p>
        </p:txBody>
      </p:sp>
      <p:pic>
        <p:nvPicPr>
          <p:cNvPr id="48165" name="sidebar image" descr="sidebar image"/>
          <p:cNvPicPr>
            <a:picLocks noChangeAspect="1"/>
          </p:cNvPicPr>
          <p:nvPr/>
        </p:nvPicPr>
        <p:blipFill>
          <a:blip r:embed="rId18" cstate="print"/>
          <a:srcRect/>
          <a:stretch>
            <a:fillRect/>
          </a:stretch>
        </p:blipFill>
        <p:spPr bwMode="auto">
          <a:xfrm>
            <a:off x="1076325" y="5076825"/>
            <a:ext cx="1323975" cy="1133475"/>
          </a:xfrm>
          <a:prstGeom prst="rect">
            <a:avLst/>
          </a:prstGeom>
          <a:noFill/>
          <a:ln w="9525">
            <a:noFill/>
            <a:miter lim="800000"/>
            <a:headEnd/>
            <a:tailEnd/>
          </a:ln>
        </p:spPr>
      </p:pic>
      <p:pic>
        <p:nvPicPr>
          <p:cNvPr id="48166" name="Image" descr="Image">
            <a:hlinkClick r:id="rId19" tooltip="Go to Democratic Fashion Merchandising"/>
          </p:cNvPr>
          <p:cNvPicPr>
            <a:picLocks noChangeAspect="1"/>
          </p:cNvPicPr>
          <p:nvPr/>
        </p:nvPicPr>
        <p:blipFill>
          <a:blip r:embed="rId20" cstate="print"/>
          <a:srcRect/>
          <a:stretch>
            <a:fillRect/>
          </a:stretch>
        </p:blipFill>
        <p:spPr bwMode="auto">
          <a:xfrm>
            <a:off x="1095375" y="5119688"/>
            <a:ext cx="1285875" cy="1047750"/>
          </a:xfrm>
          <a:prstGeom prst="rect">
            <a:avLst/>
          </a:prstGeom>
          <a:noFill/>
          <a:ln w="9525">
            <a:noFill/>
            <a:miter lim="800000"/>
            <a:headEnd/>
            <a:tailEnd/>
          </a:ln>
        </p:spPr>
      </p:pic>
      <p:sp>
        <p:nvSpPr>
          <p:cNvPr id="48167" name="TextBox 37"/>
          <p:cNvSpPr txBox="1">
            <a:spLocks noChangeArrowheads="1"/>
          </p:cNvSpPr>
          <p:nvPr/>
        </p:nvSpPr>
        <p:spPr bwMode="auto">
          <a:xfrm>
            <a:off x="171450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Sep / 5.6</a:t>
            </a:r>
          </a:p>
        </p:txBody>
      </p:sp>
      <p:sp>
        <p:nvSpPr>
          <p:cNvPr id="48168" name="TextBox 38"/>
          <p:cNvSpPr txBox="1">
            <a:spLocks noChangeArrowheads="1"/>
          </p:cNvSpPr>
          <p:nvPr/>
        </p:nvSpPr>
        <p:spPr bwMode="auto">
          <a:xfrm>
            <a:off x="100012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88334</a:t>
            </a:r>
          </a:p>
        </p:txBody>
      </p:sp>
      <p:sp>
        <p:nvSpPr>
          <p:cNvPr id="48169" name="TextBox 39"/>
          <p:cNvSpPr txBox="1">
            <a:spLocks noChangeArrowheads="1"/>
          </p:cNvSpPr>
          <p:nvPr/>
        </p:nvSpPr>
        <p:spPr bwMode="auto">
          <a:xfrm>
            <a:off x="109537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Democratic Fashion Merchandising</a:t>
            </a:r>
          </a:p>
        </p:txBody>
      </p:sp>
      <p:pic>
        <p:nvPicPr>
          <p:cNvPr id="48170" name="sidebar image" descr="sidebar image"/>
          <p:cNvPicPr>
            <a:picLocks noChangeAspect="1"/>
          </p:cNvPicPr>
          <p:nvPr/>
        </p:nvPicPr>
        <p:blipFill>
          <a:blip r:embed="rId18" cstate="print"/>
          <a:srcRect/>
          <a:stretch>
            <a:fillRect/>
          </a:stretch>
        </p:blipFill>
        <p:spPr bwMode="auto">
          <a:xfrm>
            <a:off x="2552700" y="5076825"/>
            <a:ext cx="1323975" cy="1133475"/>
          </a:xfrm>
          <a:prstGeom prst="rect">
            <a:avLst/>
          </a:prstGeom>
          <a:noFill/>
          <a:ln w="9525">
            <a:noFill/>
            <a:miter lim="800000"/>
            <a:headEnd/>
            <a:tailEnd/>
          </a:ln>
        </p:spPr>
      </p:pic>
      <p:pic>
        <p:nvPicPr>
          <p:cNvPr id="48171" name="Image" descr="Image">
            <a:hlinkClick r:id="rId21" tooltip="Go to Democratic Bamboo Chairs"/>
          </p:cNvPr>
          <p:cNvPicPr>
            <a:picLocks noChangeAspect="1"/>
          </p:cNvPicPr>
          <p:nvPr/>
        </p:nvPicPr>
        <p:blipFill>
          <a:blip r:embed="rId22" cstate="print"/>
          <a:srcRect/>
          <a:stretch>
            <a:fillRect/>
          </a:stretch>
        </p:blipFill>
        <p:spPr bwMode="auto">
          <a:xfrm>
            <a:off x="2571750" y="5119688"/>
            <a:ext cx="1285875" cy="1047750"/>
          </a:xfrm>
          <a:prstGeom prst="rect">
            <a:avLst/>
          </a:prstGeom>
          <a:noFill/>
          <a:ln w="9525">
            <a:noFill/>
            <a:miter lim="800000"/>
            <a:headEnd/>
            <a:tailEnd/>
          </a:ln>
        </p:spPr>
      </p:pic>
      <p:sp>
        <p:nvSpPr>
          <p:cNvPr id="48172" name="TextBox 42"/>
          <p:cNvSpPr txBox="1">
            <a:spLocks noChangeArrowheads="1"/>
          </p:cNvSpPr>
          <p:nvPr/>
        </p:nvSpPr>
        <p:spPr bwMode="auto">
          <a:xfrm>
            <a:off x="3190875"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Jan / 4.8</a:t>
            </a:r>
          </a:p>
        </p:txBody>
      </p:sp>
      <p:sp>
        <p:nvSpPr>
          <p:cNvPr id="48173" name="TextBox 43"/>
          <p:cNvSpPr txBox="1">
            <a:spLocks noChangeArrowheads="1"/>
          </p:cNvSpPr>
          <p:nvPr/>
        </p:nvSpPr>
        <p:spPr bwMode="auto">
          <a:xfrm>
            <a:off x="2476500"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65790</a:t>
            </a:r>
          </a:p>
        </p:txBody>
      </p:sp>
      <p:sp>
        <p:nvSpPr>
          <p:cNvPr id="48174" name="TextBox 44"/>
          <p:cNvSpPr txBox="1">
            <a:spLocks noChangeArrowheads="1"/>
          </p:cNvSpPr>
          <p:nvPr/>
        </p:nvSpPr>
        <p:spPr bwMode="auto">
          <a:xfrm>
            <a:off x="2571750"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Democratic Bamboo Chairs</a:t>
            </a:r>
          </a:p>
        </p:txBody>
      </p:sp>
      <p:pic>
        <p:nvPicPr>
          <p:cNvPr id="48175" name="sidebar image" descr="sidebar image"/>
          <p:cNvPicPr>
            <a:picLocks noChangeAspect="1"/>
          </p:cNvPicPr>
          <p:nvPr/>
        </p:nvPicPr>
        <p:blipFill>
          <a:blip r:embed="rId18" cstate="print"/>
          <a:srcRect/>
          <a:stretch>
            <a:fillRect/>
          </a:stretch>
        </p:blipFill>
        <p:spPr bwMode="auto">
          <a:xfrm>
            <a:off x="4029075" y="5076825"/>
            <a:ext cx="1323975" cy="1133475"/>
          </a:xfrm>
          <a:prstGeom prst="rect">
            <a:avLst/>
          </a:prstGeom>
          <a:noFill/>
          <a:ln w="9525">
            <a:noFill/>
            <a:miter lim="800000"/>
            <a:headEnd/>
            <a:tailEnd/>
          </a:ln>
        </p:spPr>
      </p:pic>
      <p:pic>
        <p:nvPicPr>
          <p:cNvPr id="48176" name="Image" descr="Image">
            <a:hlinkClick r:id="rId23" tooltip="Go to Crowdsourced Fashionocracies"/>
          </p:cNvPr>
          <p:cNvPicPr>
            <a:picLocks noChangeAspect="1"/>
          </p:cNvPicPr>
          <p:nvPr/>
        </p:nvPicPr>
        <p:blipFill>
          <a:blip r:embed="rId24" cstate="print"/>
          <a:srcRect/>
          <a:stretch>
            <a:fillRect/>
          </a:stretch>
        </p:blipFill>
        <p:spPr bwMode="auto">
          <a:xfrm>
            <a:off x="4048125" y="5119688"/>
            <a:ext cx="1285875" cy="1047750"/>
          </a:xfrm>
          <a:prstGeom prst="rect">
            <a:avLst/>
          </a:prstGeom>
          <a:noFill/>
          <a:ln w="9525">
            <a:noFill/>
            <a:miter lim="800000"/>
            <a:headEnd/>
            <a:tailEnd/>
          </a:ln>
        </p:spPr>
      </p:pic>
      <p:sp>
        <p:nvSpPr>
          <p:cNvPr id="48177" name="TextBox 47"/>
          <p:cNvSpPr txBox="1">
            <a:spLocks noChangeArrowheads="1"/>
          </p:cNvSpPr>
          <p:nvPr/>
        </p:nvSpPr>
        <p:spPr bwMode="auto">
          <a:xfrm>
            <a:off x="466725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Oct / 4.3</a:t>
            </a:r>
          </a:p>
        </p:txBody>
      </p:sp>
      <p:sp>
        <p:nvSpPr>
          <p:cNvPr id="48178" name="TextBox 48"/>
          <p:cNvSpPr txBox="1">
            <a:spLocks noChangeArrowheads="1"/>
          </p:cNvSpPr>
          <p:nvPr/>
        </p:nvSpPr>
        <p:spPr bwMode="auto">
          <a:xfrm>
            <a:off x="395287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57462</a:t>
            </a:r>
          </a:p>
        </p:txBody>
      </p:sp>
      <p:sp>
        <p:nvSpPr>
          <p:cNvPr id="48179" name="TextBox 49"/>
          <p:cNvSpPr txBox="1">
            <a:spLocks noChangeArrowheads="1"/>
          </p:cNvSpPr>
          <p:nvPr/>
        </p:nvSpPr>
        <p:spPr bwMode="auto">
          <a:xfrm>
            <a:off x="404812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Crowdsourced Fashionocracies</a:t>
            </a:r>
          </a:p>
        </p:txBody>
      </p:sp>
      <p:pic>
        <p:nvPicPr>
          <p:cNvPr id="48180" name="sidebar image" descr="sidebar image"/>
          <p:cNvPicPr>
            <a:picLocks noChangeAspect="1"/>
          </p:cNvPicPr>
          <p:nvPr/>
        </p:nvPicPr>
        <p:blipFill>
          <a:blip r:embed="rId18" cstate="print"/>
          <a:srcRect/>
          <a:stretch>
            <a:fillRect/>
          </a:stretch>
        </p:blipFill>
        <p:spPr bwMode="auto">
          <a:xfrm>
            <a:off x="5505450" y="5076825"/>
            <a:ext cx="1323975" cy="1133475"/>
          </a:xfrm>
          <a:prstGeom prst="rect">
            <a:avLst/>
          </a:prstGeom>
          <a:noFill/>
          <a:ln w="9525">
            <a:noFill/>
            <a:miter lim="800000"/>
            <a:headEnd/>
            <a:tailEnd/>
          </a:ln>
        </p:spPr>
      </p:pic>
      <p:pic>
        <p:nvPicPr>
          <p:cNvPr id="48181" name="Image" descr="Image">
            <a:hlinkClick r:id="rId25" tooltip="Go to Crowd-Designed Greeting Cards"/>
          </p:cNvPr>
          <p:cNvPicPr>
            <a:picLocks noChangeAspect="1"/>
          </p:cNvPicPr>
          <p:nvPr/>
        </p:nvPicPr>
        <p:blipFill>
          <a:blip r:embed="rId26" cstate="print"/>
          <a:srcRect/>
          <a:stretch>
            <a:fillRect/>
          </a:stretch>
        </p:blipFill>
        <p:spPr bwMode="auto">
          <a:xfrm>
            <a:off x="5524500" y="5119688"/>
            <a:ext cx="1285875" cy="1047750"/>
          </a:xfrm>
          <a:prstGeom prst="rect">
            <a:avLst/>
          </a:prstGeom>
          <a:noFill/>
          <a:ln w="9525">
            <a:noFill/>
            <a:miter lim="800000"/>
            <a:headEnd/>
            <a:tailEnd/>
          </a:ln>
        </p:spPr>
      </p:pic>
      <p:sp>
        <p:nvSpPr>
          <p:cNvPr id="48182" name="TextBox 52"/>
          <p:cNvSpPr txBox="1">
            <a:spLocks noChangeArrowheads="1"/>
          </p:cNvSpPr>
          <p:nvPr/>
        </p:nvSpPr>
        <p:spPr bwMode="auto">
          <a:xfrm>
            <a:off x="6143625"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Jan / 3.4</a:t>
            </a:r>
          </a:p>
        </p:txBody>
      </p:sp>
      <p:sp>
        <p:nvSpPr>
          <p:cNvPr id="48183" name="TextBox 53"/>
          <p:cNvSpPr txBox="1">
            <a:spLocks noChangeArrowheads="1"/>
          </p:cNvSpPr>
          <p:nvPr/>
        </p:nvSpPr>
        <p:spPr bwMode="auto">
          <a:xfrm>
            <a:off x="5429250"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63103</a:t>
            </a:r>
          </a:p>
        </p:txBody>
      </p:sp>
      <p:sp>
        <p:nvSpPr>
          <p:cNvPr id="48184" name="TextBox 54"/>
          <p:cNvSpPr txBox="1">
            <a:spLocks noChangeArrowheads="1"/>
          </p:cNvSpPr>
          <p:nvPr/>
        </p:nvSpPr>
        <p:spPr bwMode="auto">
          <a:xfrm>
            <a:off x="5524500"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Crowd-Designed Greeting Cards</a:t>
            </a:r>
          </a:p>
        </p:txBody>
      </p:sp>
      <p:pic>
        <p:nvPicPr>
          <p:cNvPr id="48185" name="sidebar image" descr="sidebar image"/>
          <p:cNvPicPr>
            <a:picLocks noChangeAspect="1"/>
          </p:cNvPicPr>
          <p:nvPr/>
        </p:nvPicPr>
        <p:blipFill>
          <a:blip r:embed="rId18" cstate="print"/>
          <a:srcRect/>
          <a:stretch>
            <a:fillRect/>
          </a:stretch>
        </p:blipFill>
        <p:spPr bwMode="auto">
          <a:xfrm>
            <a:off x="6981825" y="5076825"/>
            <a:ext cx="1323975" cy="1133475"/>
          </a:xfrm>
          <a:prstGeom prst="rect">
            <a:avLst/>
          </a:prstGeom>
          <a:noFill/>
          <a:ln w="9525">
            <a:noFill/>
            <a:miter lim="800000"/>
            <a:headEnd/>
            <a:tailEnd/>
          </a:ln>
        </p:spPr>
      </p:pic>
      <p:pic>
        <p:nvPicPr>
          <p:cNvPr id="48186" name="Image" descr="Image">
            <a:hlinkClick r:id="rId27" tooltip="Go to Crowdsourced Chairs"/>
          </p:cNvPr>
          <p:cNvPicPr>
            <a:picLocks noChangeAspect="1"/>
          </p:cNvPicPr>
          <p:nvPr/>
        </p:nvPicPr>
        <p:blipFill>
          <a:blip r:embed="rId28" cstate="print"/>
          <a:srcRect/>
          <a:stretch>
            <a:fillRect/>
          </a:stretch>
        </p:blipFill>
        <p:spPr bwMode="auto">
          <a:xfrm>
            <a:off x="7000875" y="5119688"/>
            <a:ext cx="1285875" cy="1047750"/>
          </a:xfrm>
          <a:prstGeom prst="rect">
            <a:avLst/>
          </a:prstGeom>
          <a:noFill/>
          <a:ln w="9525">
            <a:noFill/>
            <a:miter lim="800000"/>
            <a:headEnd/>
            <a:tailEnd/>
          </a:ln>
        </p:spPr>
      </p:pic>
      <p:sp>
        <p:nvSpPr>
          <p:cNvPr id="48187" name="TextBox 57"/>
          <p:cNvSpPr txBox="1">
            <a:spLocks noChangeArrowheads="1"/>
          </p:cNvSpPr>
          <p:nvPr/>
        </p:nvSpPr>
        <p:spPr bwMode="auto">
          <a:xfrm>
            <a:off x="762000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3.1</a:t>
            </a:r>
          </a:p>
        </p:txBody>
      </p:sp>
      <p:sp>
        <p:nvSpPr>
          <p:cNvPr id="48188" name="TextBox 58"/>
          <p:cNvSpPr txBox="1">
            <a:spLocks noChangeArrowheads="1"/>
          </p:cNvSpPr>
          <p:nvPr/>
        </p:nvSpPr>
        <p:spPr bwMode="auto">
          <a:xfrm>
            <a:off x="690562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74239</a:t>
            </a:r>
          </a:p>
        </p:txBody>
      </p:sp>
      <p:sp>
        <p:nvSpPr>
          <p:cNvPr id="48189" name="TextBox 59"/>
          <p:cNvSpPr txBox="1">
            <a:spLocks noChangeArrowheads="1"/>
          </p:cNvSpPr>
          <p:nvPr/>
        </p:nvSpPr>
        <p:spPr bwMode="auto">
          <a:xfrm>
            <a:off x="700087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Crowdsourced Chairs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header image" descr="header image"/>
          <p:cNvPicPr>
            <a:picLocks noChangeAspect="1"/>
          </p:cNvPicPr>
          <p:nvPr/>
        </p:nvPicPr>
        <p:blipFill>
          <a:blip r:embed="rId2" cstate="print"/>
          <a:srcRect/>
          <a:stretch>
            <a:fillRect/>
          </a:stretch>
        </p:blipFill>
        <p:spPr bwMode="auto">
          <a:xfrm>
            <a:off x="0" y="0"/>
            <a:ext cx="9144000" cy="1304925"/>
          </a:xfrm>
          <a:prstGeom prst="rect">
            <a:avLst/>
          </a:prstGeom>
          <a:noFill/>
          <a:ln w="9525">
            <a:noFill/>
            <a:miter lim="800000"/>
            <a:headEnd/>
            <a:tailEnd/>
          </a:ln>
        </p:spPr>
      </p:pic>
      <p:pic>
        <p:nvPicPr>
          <p:cNvPr id="2" name="TH Pro logo" descr="TH Pro logo"/>
          <p:cNvPicPr>
            <a:picLocks noChangeAspect="1"/>
          </p:cNvPicPr>
          <p:nvPr/>
        </p:nvPicPr>
        <p:blipFill>
          <a:blip r:embed="rId3" cstate="print"/>
          <a:stretch>
            <a:fillRect/>
          </a:stretch>
        </p:blipFill>
        <p:spPr>
          <a:xfrm>
            <a:off x="6762750" y="142875"/>
            <a:ext cx="2305050" cy="476250"/>
          </a:xfrm>
          <a:prstGeom prst="rect">
            <a:avLst/>
          </a:prstGeom>
          <a:effectLst>
            <a:outerShdw blurRad="57150" dist="95250" dir="2700000" algn="br" rotWithShape="0">
              <a:srgbClr val="000000">
                <a:alpha val="50000"/>
              </a:srgbClr>
            </a:outerShdw>
          </a:effectLst>
        </p:spPr>
      </p:pic>
      <p:sp>
        <p:nvSpPr>
          <p:cNvPr id="49156" name="TextBox 2">
            <a:hlinkClick r:id="rId4"/>
          </p:cNvPr>
          <p:cNvSpPr txBox="1">
            <a:spLocks noChangeArrowheads="1"/>
          </p:cNvSpPr>
          <p:nvPr/>
        </p:nvSpPr>
        <p:spPr bwMode="auto">
          <a:xfrm>
            <a:off x="0" y="6600825"/>
            <a:ext cx="9144000" cy="238125"/>
          </a:xfrm>
          <a:prstGeom prst="rect">
            <a:avLst/>
          </a:prstGeom>
          <a:noFill/>
          <a:ln w="9525">
            <a:noFill/>
            <a:miter lim="800000"/>
            <a:headEnd/>
            <a:tailEnd/>
          </a:ln>
        </p:spPr>
        <p:txBody>
          <a:bodyPr>
            <a:spAutoFit/>
          </a:bodyPr>
          <a:lstStyle/>
          <a:p>
            <a:pPr algn="r">
              <a:lnSpc>
                <a:spcPct val="100000"/>
              </a:lnSpc>
            </a:pPr>
            <a:r>
              <a:rPr lang="en-US" altLang="ko-KR" sz="1200">
                <a:solidFill>
                  <a:srgbClr val="000000"/>
                </a:solidFill>
                <a:ea typeface="굴림" charset="-127"/>
              </a:rPr>
              <a:t>http://www.trendhunter.com/id/89607                                                               Copyright © TrendHunter.com. All Rights Reserved</a:t>
            </a:r>
          </a:p>
        </p:txBody>
      </p:sp>
      <p:sp>
        <p:nvSpPr>
          <p:cNvPr id="49157" name="TextBox 3"/>
          <p:cNvSpPr txBox="1">
            <a:spLocks noChangeArrowheads="1"/>
          </p:cNvSpPr>
          <p:nvPr/>
        </p:nvSpPr>
        <p:spPr bwMode="auto">
          <a:xfrm>
            <a:off x="285750" y="142875"/>
            <a:ext cx="6667500" cy="571500"/>
          </a:xfrm>
          <a:prstGeom prst="rect">
            <a:avLst/>
          </a:prstGeom>
          <a:noFill/>
          <a:ln w="9525">
            <a:noFill/>
            <a:miter lim="800000"/>
            <a:headEnd/>
            <a:tailEnd/>
          </a:ln>
        </p:spPr>
        <p:txBody>
          <a:bodyPr>
            <a:spAutoFit/>
          </a:bodyPr>
          <a:lstStyle/>
          <a:p>
            <a:pPr>
              <a:lnSpc>
                <a:spcPct val="100000"/>
              </a:lnSpc>
            </a:pPr>
            <a:r>
              <a:rPr lang="en-US" altLang="ko-KR" sz="3000" b="1">
                <a:solidFill>
                  <a:srgbClr val="FFFFFF"/>
                </a:solidFill>
                <a:latin typeface="Calibri" pitchFamily="34" charset="0"/>
                <a:ea typeface="굴림" charset="-127"/>
              </a:rPr>
              <a:t>Luxury Lives On</a:t>
            </a:r>
          </a:p>
        </p:txBody>
      </p:sp>
      <p:sp>
        <p:nvSpPr>
          <p:cNvPr id="49158" name="TextBox 4"/>
          <p:cNvSpPr txBox="1">
            <a:spLocks noChangeArrowheads="1"/>
          </p:cNvSpPr>
          <p:nvPr/>
        </p:nvSpPr>
        <p:spPr bwMode="auto">
          <a:xfrm>
            <a:off x="285750" y="638175"/>
            <a:ext cx="6667500" cy="171450"/>
          </a:xfrm>
          <a:prstGeom prst="rect">
            <a:avLst/>
          </a:prstGeom>
          <a:noFill/>
          <a:ln w="9525">
            <a:noFill/>
            <a:miter lim="800000"/>
            <a:headEnd/>
            <a:tailEnd/>
          </a:ln>
        </p:spPr>
        <p:txBody>
          <a:bodyPr>
            <a:spAutoFit/>
          </a:bodyPr>
          <a:lstStyle/>
          <a:p>
            <a:pPr>
              <a:lnSpc>
                <a:spcPct val="100000"/>
              </a:lnSpc>
            </a:pPr>
            <a:r>
              <a:rPr lang="en-US" altLang="ko-KR" sz="1800">
                <a:solidFill>
                  <a:srgbClr val="B6B6B6"/>
                </a:solidFill>
                <a:ea typeface="굴림" charset="-127"/>
              </a:rPr>
              <a:t>Despite economy, airlines up the ante with extravagant extras</a:t>
            </a:r>
          </a:p>
        </p:txBody>
      </p:sp>
      <p:pic>
        <p:nvPicPr>
          <p:cNvPr id="49159" name="sidebar image" descr="sidebar image"/>
          <p:cNvPicPr>
            <a:picLocks noChangeAspect="1"/>
          </p:cNvPicPr>
          <p:nvPr/>
        </p:nvPicPr>
        <p:blipFill>
          <a:blip r:embed="rId5" cstate="print"/>
          <a:srcRect/>
          <a:stretch>
            <a:fillRect/>
          </a:stretch>
        </p:blipFill>
        <p:spPr bwMode="auto">
          <a:xfrm>
            <a:off x="7143750" y="1428750"/>
            <a:ext cx="1857375" cy="952500"/>
          </a:xfrm>
          <a:prstGeom prst="rect">
            <a:avLst/>
          </a:prstGeom>
          <a:noFill/>
          <a:ln w="9525">
            <a:noFill/>
            <a:miter lim="800000"/>
            <a:headEnd/>
            <a:tailEnd/>
          </a:ln>
        </p:spPr>
      </p:pic>
      <p:pic>
        <p:nvPicPr>
          <p:cNvPr id="49160" name="sidebar image" descr="sidebar image"/>
          <p:cNvPicPr>
            <a:picLocks noChangeAspect="1"/>
          </p:cNvPicPr>
          <p:nvPr/>
        </p:nvPicPr>
        <p:blipFill>
          <a:blip r:embed="rId6" cstate="print"/>
          <a:srcRect/>
          <a:stretch>
            <a:fillRect/>
          </a:stretch>
        </p:blipFill>
        <p:spPr bwMode="auto">
          <a:xfrm>
            <a:off x="7162800" y="1447800"/>
            <a:ext cx="1819275" cy="914400"/>
          </a:xfrm>
          <a:prstGeom prst="rect">
            <a:avLst/>
          </a:prstGeom>
          <a:noFill/>
          <a:ln w="9525">
            <a:noFill/>
            <a:miter lim="800000"/>
            <a:headEnd/>
            <a:tailEnd/>
          </a:ln>
        </p:spPr>
      </p:pic>
      <p:pic>
        <p:nvPicPr>
          <p:cNvPr id="49161" name="sidebar image" descr="sidebar image"/>
          <p:cNvPicPr>
            <a:picLocks noChangeAspect="1"/>
          </p:cNvPicPr>
          <p:nvPr/>
        </p:nvPicPr>
        <p:blipFill>
          <a:blip r:embed="rId7" cstate="print"/>
          <a:srcRect/>
          <a:stretch>
            <a:fillRect/>
          </a:stretch>
        </p:blipFill>
        <p:spPr bwMode="auto">
          <a:xfrm>
            <a:off x="7191375" y="1476375"/>
            <a:ext cx="1762125" cy="238125"/>
          </a:xfrm>
          <a:prstGeom prst="rect">
            <a:avLst/>
          </a:prstGeom>
          <a:noFill/>
          <a:ln w="9525">
            <a:noFill/>
            <a:miter lim="800000"/>
            <a:headEnd/>
            <a:tailEnd/>
          </a:ln>
        </p:spPr>
      </p:pic>
      <p:pic>
        <p:nvPicPr>
          <p:cNvPr id="49162" name="sidebar image" descr="sidebar image"/>
          <p:cNvPicPr>
            <a:picLocks noChangeAspect="1"/>
          </p:cNvPicPr>
          <p:nvPr/>
        </p:nvPicPr>
        <p:blipFill>
          <a:blip r:embed="rId8" cstate="print"/>
          <a:srcRect/>
          <a:stretch>
            <a:fillRect/>
          </a:stretch>
        </p:blipFill>
        <p:spPr bwMode="auto">
          <a:xfrm>
            <a:off x="7191375" y="1476375"/>
            <a:ext cx="1103313" cy="238125"/>
          </a:xfrm>
          <a:prstGeom prst="rect">
            <a:avLst/>
          </a:prstGeom>
          <a:noFill/>
          <a:ln w="9525">
            <a:noFill/>
            <a:miter lim="800000"/>
            <a:headEnd/>
            <a:tailEnd/>
          </a:ln>
        </p:spPr>
      </p:pic>
      <p:pic>
        <p:nvPicPr>
          <p:cNvPr id="49163" name="sidebar image" descr="sidebar image"/>
          <p:cNvPicPr>
            <a:picLocks noChangeAspect="1"/>
          </p:cNvPicPr>
          <p:nvPr/>
        </p:nvPicPr>
        <p:blipFill>
          <a:blip r:embed="rId9" cstate="print"/>
          <a:srcRect/>
          <a:stretch>
            <a:fillRect/>
          </a:stretch>
        </p:blipFill>
        <p:spPr bwMode="auto">
          <a:xfrm>
            <a:off x="7191375" y="1762125"/>
            <a:ext cx="619125" cy="571500"/>
          </a:xfrm>
          <a:prstGeom prst="rect">
            <a:avLst/>
          </a:prstGeom>
          <a:noFill/>
          <a:ln w="9525">
            <a:noFill/>
            <a:miter lim="800000"/>
            <a:headEnd/>
            <a:tailEnd/>
          </a:ln>
        </p:spPr>
      </p:pic>
      <p:sp>
        <p:nvSpPr>
          <p:cNvPr id="49164" name="TextBox 10"/>
          <p:cNvSpPr txBox="1">
            <a:spLocks noChangeArrowheads="1"/>
          </p:cNvSpPr>
          <p:nvPr/>
        </p:nvSpPr>
        <p:spPr bwMode="auto">
          <a:xfrm>
            <a:off x="7191375" y="1905000"/>
            <a:ext cx="619125" cy="5715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ea typeface="굴림" charset="-127"/>
              </a:rPr>
              <a:t>6.3</a:t>
            </a:r>
          </a:p>
        </p:txBody>
      </p:sp>
      <p:sp>
        <p:nvSpPr>
          <p:cNvPr id="49165" name="TextBox 11"/>
          <p:cNvSpPr txBox="1">
            <a:spLocks noChangeArrowheads="1"/>
          </p:cNvSpPr>
          <p:nvPr/>
        </p:nvSpPr>
        <p:spPr bwMode="auto">
          <a:xfrm>
            <a:off x="7191375" y="1762125"/>
            <a:ext cx="619125" cy="76200"/>
          </a:xfrm>
          <a:prstGeom prst="rect">
            <a:avLst/>
          </a:prstGeom>
          <a:noFill/>
          <a:ln w="9525">
            <a:noFill/>
            <a:miter lim="800000"/>
            <a:headEnd/>
            <a:tailEnd/>
          </a:ln>
        </p:spPr>
        <p:txBody>
          <a:bodyPr>
            <a:spAutoFit/>
          </a:bodyPr>
          <a:lstStyle/>
          <a:p>
            <a:pPr algn="ctr">
              <a:lnSpc>
                <a:spcPct val="100000"/>
              </a:lnSpc>
            </a:pPr>
            <a:r>
              <a:rPr lang="en-US" altLang="ko-KR" sz="800">
                <a:solidFill>
                  <a:srgbClr val="FFFFFF"/>
                </a:solidFill>
                <a:ea typeface="굴림" charset="-127"/>
              </a:rPr>
              <a:t>Score:</a:t>
            </a:r>
          </a:p>
        </p:txBody>
      </p:sp>
      <p:sp>
        <p:nvSpPr>
          <p:cNvPr id="49166" name="TextBox 12"/>
          <p:cNvSpPr txBox="1">
            <a:spLocks noChangeArrowheads="1"/>
          </p:cNvSpPr>
          <p:nvPr/>
        </p:nvSpPr>
        <p:spPr bwMode="auto">
          <a:xfrm>
            <a:off x="7810500" y="171450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This Year and Warm</a:t>
            </a:r>
          </a:p>
        </p:txBody>
      </p:sp>
      <p:sp>
        <p:nvSpPr>
          <p:cNvPr id="49167" name="TextBox 13"/>
          <p:cNvSpPr txBox="1">
            <a:spLocks noChangeArrowheads="1"/>
          </p:cNvSpPr>
          <p:nvPr/>
        </p:nvSpPr>
        <p:spPr bwMode="auto">
          <a:xfrm>
            <a:off x="7810500" y="1857375"/>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Top 7 Examples:</a:t>
            </a:r>
          </a:p>
        </p:txBody>
      </p:sp>
      <p:sp>
        <p:nvSpPr>
          <p:cNvPr id="49168" name="TextBox 14"/>
          <p:cNvSpPr txBox="1">
            <a:spLocks noChangeArrowheads="1"/>
          </p:cNvSpPr>
          <p:nvPr/>
        </p:nvSpPr>
        <p:spPr bwMode="auto">
          <a:xfrm>
            <a:off x="7810500" y="1952625"/>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22,609 Total Clicks</a:t>
            </a:r>
          </a:p>
        </p:txBody>
      </p:sp>
      <p:sp>
        <p:nvSpPr>
          <p:cNvPr id="49169" name="TextBox 15"/>
          <p:cNvSpPr txBox="1">
            <a:spLocks noChangeArrowheads="1"/>
          </p:cNvSpPr>
          <p:nvPr/>
        </p:nvSpPr>
        <p:spPr bwMode="auto">
          <a:xfrm>
            <a:off x="7810500" y="2095500"/>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Date Range:</a:t>
            </a:r>
          </a:p>
        </p:txBody>
      </p:sp>
      <p:sp>
        <p:nvSpPr>
          <p:cNvPr id="49170" name="TextBox 16"/>
          <p:cNvSpPr txBox="1">
            <a:spLocks noChangeArrowheads="1"/>
          </p:cNvSpPr>
          <p:nvPr/>
        </p:nvSpPr>
        <p:spPr bwMode="auto">
          <a:xfrm>
            <a:off x="7810500" y="219075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Dec 09 - Aug 10</a:t>
            </a:r>
          </a:p>
        </p:txBody>
      </p:sp>
      <p:pic>
        <p:nvPicPr>
          <p:cNvPr id="49171" name="sidebar image" descr="sidebar image"/>
          <p:cNvPicPr>
            <a:picLocks noChangeAspect="1"/>
          </p:cNvPicPr>
          <p:nvPr/>
        </p:nvPicPr>
        <p:blipFill>
          <a:blip r:embed="rId10" cstate="print"/>
          <a:srcRect/>
          <a:stretch>
            <a:fillRect/>
          </a:stretch>
        </p:blipFill>
        <p:spPr bwMode="auto">
          <a:xfrm>
            <a:off x="0" y="1304925"/>
            <a:ext cx="381000" cy="5553075"/>
          </a:xfrm>
          <a:prstGeom prst="rect">
            <a:avLst/>
          </a:prstGeom>
          <a:noFill/>
          <a:ln w="9525">
            <a:noFill/>
            <a:miter lim="800000"/>
            <a:headEnd/>
            <a:tailEnd/>
          </a:ln>
        </p:spPr>
      </p:pic>
      <p:sp>
        <p:nvSpPr>
          <p:cNvPr id="49172" name="TextBox 18"/>
          <p:cNvSpPr txBox="1">
            <a:spLocks noChangeArrowheads="1"/>
          </p:cNvSpPr>
          <p:nvPr/>
        </p:nvSpPr>
        <p:spPr bwMode="auto">
          <a:xfrm rot="-5400000">
            <a:off x="-1238250" y="5191125"/>
            <a:ext cx="2857500" cy="4572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latin typeface="Calibri" pitchFamily="34" charset="0"/>
                <a:ea typeface="굴림" charset="-127"/>
              </a:rPr>
              <a:t>Luxury</a:t>
            </a:r>
          </a:p>
        </p:txBody>
      </p:sp>
      <p:sp>
        <p:nvSpPr>
          <p:cNvPr id="49173" name="TextBox 19"/>
          <p:cNvSpPr txBox="1">
            <a:spLocks noChangeArrowheads="1"/>
          </p:cNvSpPr>
          <p:nvPr/>
        </p:nvSpPr>
        <p:spPr bwMode="auto">
          <a:xfrm>
            <a:off x="476250" y="1428750"/>
            <a:ext cx="6572250" cy="1143000"/>
          </a:xfrm>
          <a:prstGeom prst="rect">
            <a:avLst/>
          </a:prstGeom>
          <a:noFill/>
          <a:ln w="9525">
            <a:noFill/>
            <a:miter lim="800000"/>
            <a:headEnd/>
            <a:tailEnd/>
          </a:ln>
        </p:spPr>
        <p:txBody>
          <a:bodyPr>
            <a:spAutoFit/>
          </a:bodyPr>
          <a:lstStyle/>
          <a:p>
            <a:pPr>
              <a:lnSpc>
                <a:spcPct val="100000"/>
              </a:lnSpc>
            </a:pPr>
            <a:r>
              <a:rPr lang="en-US" altLang="ko-KR" sz="1300">
                <a:solidFill>
                  <a:srgbClr val="000000"/>
                </a:solidFill>
                <a:ea typeface="굴림" charset="-127"/>
              </a:rPr>
              <a:t>Implications - Economic uncertainty may be causing most strategies to become more conservative, but indulgence-loving consumers remain. Recognizing this, some airlines are transforming their high-class cabins to include extremely extravagant services. And if a carrier can maintain low prices at the economy level as well, it may well be able to secure upper-class and budget-conscious travelers.</a:t>
            </a:r>
          </a:p>
        </p:txBody>
      </p:sp>
      <p:pic>
        <p:nvPicPr>
          <p:cNvPr id="49174" name="sidebar image" descr="sidebar image"/>
          <p:cNvPicPr>
            <a:picLocks noChangeAspect="1"/>
          </p:cNvPicPr>
          <p:nvPr/>
        </p:nvPicPr>
        <p:blipFill>
          <a:blip r:embed="rId11" cstate="print"/>
          <a:srcRect/>
          <a:stretch>
            <a:fillRect/>
          </a:stretch>
        </p:blipFill>
        <p:spPr bwMode="auto">
          <a:xfrm>
            <a:off x="838200" y="2838450"/>
            <a:ext cx="2181225" cy="1752600"/>
          </a:xfrm>
          <a:prstGeom prst="rect">
            <a:avLst/>
          </a:prstGeom>
          <a:noFill/>
          <a:ln w="9525">
            <a:noFill/>
            <a:miter lim="800000"/>
            <a:headEnd/>
            <a:tailEnd/>
          </a:ln>
        </p:spPr>
      </p:pic>
      <p:pic>
        <p:nvPicPr>
          <p:cNvPr id="49175" name="Image" descr="Image">
            <a:hlinkClick r:id="rId12" tooltip="Go to Personal Airplane Rooms"/>
          </p:cNvPr>
          <p:cNvPicPr>
            <a:picLocks noChangeAspect="1"/>
          </p:cNvPicPr>
          <p:nvPr/>
        </p:nvPicPr>
        <p:blipFill>
          <a:blip r:embed="rId13" cstate="print"/>
          <a:srcRect/>
          <a:stretch>
            <a:fillRect/>
          </a:stretch>
        </p:blipFill>
        <p:spPr bwMode="auto">
          <a:xfrm>
            <a:off x="871538" y="2857500"/>
            <a:ext cx="2114550" cy="1714500"/>
          </a:xfrm>
          <a:prstGeom prst="rect">
            <a:avLst/>
          </a:prstGeom>
          <a:noFill/>
          <a:ln w="9525">
            <a:noFill/>
            <a:miter lim="800000"/>
            <a:headEnd/>
            <a:tailEnd/>
          </a:ln>
        </p:spPr>
      </p:pic>
      <p:sp>
        <p:nvSpPr>
          <p:cNvPr id="49176" name="TextBox 22"/>
          <p:cNvSpPr txBox="1">
            <a:spLocks noChangeArrowheads="1"/>
          </p:cNvSpPr>
          <p:nvPr/>
        </p:nvSpPr>
        <p:spPr bwMode="auto">
          <a:xfrm>
            <a:off x="238125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8.3</a:t>
            </a:r>
          </a:p>
        </p:txBody>
      </p:sp>
      <p:sp>
        <p:nvSpPr>
          <p:cNvPr id="49177" name="TextBox 23"/>
          <p:cNvSpPr txBox="1">
            <a:spLocks noChangeArrowheads="1"/>
          </p:cNvSpPr>
          <p:nvPr/>
        </p:nvSpPr>
        <p:spPr bwMode="auto">
          <a:xfrm>
            <a:off x="76200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83193</a:t>
            </a:r>
          </a:p>
        </p:txBody>
      </p:sp>
      <p:sp>
        <p:nvSpPr>
          <p:cNvPr id="49178" name="TextBox 24"/>
          <p:cNvSpPr txBox="1">
            <a:spLocks noChangeArrowheads="1"/>
          </p:cNvSpPr>
          <p:nvPr/>
        </p:nvSpPr>
        <p:spPr bwMode="auto">
          <a:xfrm>
            <a:off x="85725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Personal Airplane Rooms</a:t>
            </a:r>
          </a:p>
        </p:txBody>
      </p:sp>
      <p:pic>
        <p:nvPicPr>
          <p:cNvPr id="49179" name="sidebar image" descr="sidebar image"/>
          <p:cNvPicPr>
            <a:picLocks noChangeAspect="1"/>
          </p:cNvPicPr>
          <p:nvPr/>
        </p:nvPicPr>
        <p:blipFill>
          <a:blip r:embed="rId11" cstate="print"/>
          <a:srcRect/>
          <a:stretch>
            <a:fillRect/>
          </a:stretch>
        </p:blipFill>
        <p:spPr bwMode="auto">
          <a:xfrm>
            <a:off x="3600450" y="2838450"/>
            <a:ext cx="2181225" cy="1752600"/>
          </a:xfrm>
          <a:prstGeom prst="rect">
            <a:avLst/>
          </a:prstGeom>
          <a:noFill/>
          <a:ln w="9525">
            <a:noFill/>
            <a:miter lim="800000"/>
            <a:headEnd/>
            <a:tailEnd/>
          </a:ln>
        </p:spPr>
      </p:pic>
      <p:pic>
        <p:nvPicPr>
          <p:cNvPr id="49180" name="Image" descr="Image">
            <a:hlinkClick r:id="rId14" tooltip="Go to Business Class Bedrooms"/>
          </p:cNvPr>
          <p:cNvPicPr>
            <a:picLocks noChangeAspect="1"/>
          </p:cNvPicPr>
          <p:nvPr/>
        </p:nvPicPr>
        <p:blipFill>
          <a:blip r:embed="rId15" cstate="print"/>
          <a:srcRect/>
          <a:stretch>
            <a:fillRect/>
          </a:stretch>
        </p:blipFill>
        <p:spPr bwMode="auto">
          <a:xfrm>
            <a:off x="3633788" y="2857500"/>
            <a:ext cx="2114550" cy="1714500"/>
          </a:xfrm>
          <a:prstGeom prst="rect">
            <a:avLst/>
          </a:prstGeom>
          <a:noFill/>
          <a:ln w="9525">
            <a:noFill/>
            <a:miter lim="800000"/>
            <a:headEnd/>
            <a:tailEnd/>
          </a:ln>
        </p:spPr>
      </p:pic>
      <p:sp>
        <p:nvSpPr>
          <p:cNvPr id="49181" name="TextBox 27"/>
          <p:cNvSpPr txBox="1">
            <a:spLocks noChangeArrowheads="1"/>
          </p:cNvSpPr>
          <p:nvPr/>
        </p:nvSpPr>
        <p:spPr bwMode="auto">
          <a:xfrm>
            <a:off x="514350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Aug / 8.2</a:t>
            </a:r>
          </a:p>
        </p:txBody>
      </p:sp>
      <p:sp>
        <p:nvSpPr>
          <p:cNvPr id="49182" name="TextBox 28"/>
          <p:cNvSpPr txBox="1">
            <a:spLocks noChangeArrowheads="1"/>
          </p:cNvSpPr>
          <p:nvPr/>
        </p:nvSpPr>
        <p:spPr bwMode="auto">
          <a:xfrm>
            <a:off x="352425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85411</a:t>
            </a:r>
          </a:p>
        </p:txBody>
      </p:sp>
      <p:sp>
        <p:nvSpPr>
          <p:cNvPr id="49183" name="TextBox 29"/>
          <p:cNvSpPr txBox="1">
            <a:spLocks noChangeArrowheads="1"/>
          </p:cNvSpPr>
          <p:nvPr/>
        </p:nvSpPr>
        <p:spPr bwMode="auto">
          <a:xfrm>
            <a:off x="361950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Business Class Bedrooms</a:t>
            </a:r>
          </a:p>
        </p:txBody>
      </p:sp>
      <p:pic>
        <p:nvPicPr>
          <p:cNvPr id="49184" name="sidebar image" descr="sidebar image"/>
          <p:cNvPicPr>
            <a:picLocks noChangeAspect="1"/>
          </p:cNvPicPr>
          <p:nvPr/>
        </p:nvPicPr>
        <p:blipFill>
          <a:blip r:embed="rId11" cstate="print"/>
          <a:srcRect/>
          <a:stretch>
            <a:fillRect/>
          </a:stretch>
        </p:blipFill>
        <p:spPr bwMode="auto">
          <a:xfrm>
            <a:off x="6362700" y="2838450"/>
            <a:ext cx="2181225" cy="1752600"/>
          </a:xfrm>
          <a:prstGeom prst="rect">
            <a:avLst/>
          </a:prstGeom>
          <a:noFill/>
          <a:ln w="9525">
            <a:noFill/>
            <a:miter lim="800000"/>
            <a:headEnd/>
            <a:tailEnd/>
          </a:ln>
        </p:spPr>
      </p:pic>
      <p:pic>
        <p:nvPicPr>
          <p:cNvPr id="49185" name="Image" descr="Image">
            <a:hlinkClick r:id="rId16" tooltip="Go to Spacious Business Jets"/>
          </p:cNvPr>
          <p:cNvPicPr>
            <a:picLocks noChangeAspect="1"/>
          </p:cNvPicPr>
          <p:nvPr/>
        </p:nvPicPr>
        <p:blipFill>
          <a:blip r:embed="rId17" cstate="print"/>
          <a:srcRect/>
          <a:stretch>
            <a:fillRect/>
          </a:stretch>
        </p:blipFill>
        <p:spPr bwMode="auto">
          <a:xfrm>
            <a:off x="6396038" y="2857500"/>
            <a:ext cx="2114550" cy="1714500"/>
          </a:xfrm>
          <a:prstGeom prst="rect">
            <a:avLst/>
          </a:prstGeom>
          <a:noFill/>
          <a:ln w="9525">
            <a:noFill/>
            <a:miter lim="800000"/>
            <a:headEnd/>
            <a:tailEnd/>
          </a:ln>
        </p:spPr>
      </p:pic>
      <p:sp>
        <p:nvSpPr>
          <p:cNvPr id="49186" name="TextBox 32"/>
          <p:cNvSpPr txBox="1">
            <a:spLocks noChangeArrowheads="1"/>
          </p:cNvSpPr>
          <p:nvPr/>
        </p:nvSpPr>
        <p:spPr bwMode="auto">
          <a:xfrm>
            <a:off x="7905750" y="266700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Jul / 7.7</a:t>
            </a:r>
          </a:p>
        </p:txBody>
      </p:sp>
      <p:sp>
        <p:nvSpPr>
          <p:cNvPr id="49187" name="TextBox 33"/>
          <p:cNvSpPr txBox="1">
            <a:spLocks noChangeArrowheads="1"/>
          </p:cNvSpPr>
          <p:nvPr/>
        </p:nvSpPr>
        <p:spPr bwMode="auto">
          <a:xfrm>
            <a:off x="6286500" y="266700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82773</a:t>
            </a:r>
          </a:p>
        </p:txBody>
      </p:sp>
      <p:sp>
        <p:nvSpPr>
          <p:cNvPr id="49188" name="TextBox 34"/>
          <p:cNvSpPr txBox="1">
            <a:spLocks noChangeArrowheads="1"/>
          </p:cNvSpPr>
          <p:nvPr/>
        </p:nvSpPr>
        <p:spPr bwMode="auto">
          <a:xfrm>
            <a:off x="6381750" y="4572000"/>
            <a:ext cx="214312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Spacious Business Jets</a:t>
            </a:r>
          </a:p>
        </p:txBody>
      </p:sp>
      <p:pic>
        <p:nvPicPr>
          <p:cNvPr id="49189" name="sidebar image" descr="sidebar image"/>
          <p:cNvPicPr>
            <a:picLocks noChangeAspect="1"/>
          </p:cNvPicPr>
          <p:nvPr/>
        </p:nvPicPr>
        <p:blipFill>
          <a:blip r:embed="rId18" cstate="print"/>
          <a:srcRect/>
          <a:stretch>
            <a:fillRect/>
          </a:stretch>
        </p:blipFill>
        <p:spPr bwMode="auto">
          <a:xfrm>
            <a:off x="1504950" y="5076825"/>
            <a:ext cx="1323975" cy="1133475"/>
          </a:xfrm>
          <a:prstGeom prst="rect">
            <a:avLst/>
          </a:prstGeom>
          <a:noFill/>
          <a:ln w="9525">
            <a:noFill/>
            <a:miter lim="800000"/>
            <a:headEnd/>
            <a:tailEnd/>
          </a:ln>
        </p:spPr>
      </p:pic>
      <p:pic>
        <p:nvPicPr>
          <p:cNvPr id="49190" name="Image" descr="Image">
            <a:hlinkClick r:id="rId19" tooltip="Go to Sound-Proof Flights"/>
          </p:cNvPr>
          <p:cNvPicPr>
            <a:picLocks noChangeAspect="1"/>
          </p:cNvPicPr>
          <p:nvPr/>
        </p:nvPicPr>
        <p:blipFill>
          <a:blip r:embed="rId20" cstate="print"/>
          <a:srcRect/>
          <a:stretch>
            <a:fillRect/>
          </a:stretch>
        </p:blipFill>
        <p:spPr bwMode="auto">
          <a:xfrm>
            <a:off x="1524000" y="5119688"/>
            <a:ext cx="1285875" cy="1047750"/>
          </a:xfrm>
          <a:prstGeom prst="rect">
            <a:avLst/>
          </a:prstGeom>
          <a:noFill/>
          <a:ln w="9525">
            <a:noFill/>
            <a:miter lim="800000"/>
            <a:headEnd/>
            <a:tailEnd/>
          </a:ln>
        </p:spPr>
      </p:pic>
      <p:sp>
        <p:nvSpPr>
          <p:cNvPr id="49191" name="TextBox 37"/>
          <p:cNvSpPr txBox="1">
            <a:spLocks noChangeArrowheads="1"/>
          </p:cNvSpPr>
          <p:nvPr/>
        </p:nvSpPr>
        <p:spPr bwMode="auto">
          <a:xfrm>
            <a:off x="2143125"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7.3</a:t>
            </a:r>
          </a:p>
        </p:txBody>
      </p:sp>
      <p:sp>
        <p:nvSpPr>
          <p:cNvPr id="49192" name="TextBox 38"/>
          <p:cNvSpPr txBox="1">
            <a:spLocks noChangeArrowheads="1"/>
          </p:cNvSpPr>
          <p:nvPr/>
        </p:nvSpPr>
        <p:spPr bwMode="auto">
          <a:xfrm>
            <a:off x="1428750"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76526</a:t>
            </a:r>
          </a:p>
        </p:txBody>
      </p:sp>
      <p:sp>
        <p:nvSpPr>
          <p:cNvPr id="49193" name="TextBox 39"/>
          <p:cNvSpPr txBox="1">
            <a:spLocks noChangeArrowheads="1"/>
          </p:cNvSpPr>
          <p:nvPr/>
        </p:nvSpPr>
        <p:spPr bwMode="auto">
          <a:xfrm>
            <a:off x="1524000"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Sound-Proof Flights</a:t>
            </a:r>
          </a:p>
        </p:txBody>
      </p:sp>
      <p:pic>
        <p:nvPicPr>
          <p:cNvPr id="49194" name="sidebar image" descr="sidebar image"/>
          <p:cNvPicPr>
            <a:picLocks noChangeAspect="1"/>
          </p:cNvPicPr>
          <p:nvPr/>
        </p:nvPicPr>
        <p:blipFill>
          <a:blip r:embed="rId18" cstate="print"/>
          <a:srcRect/>
          <a:stretch>
            <a:fillRect/>
          </a:stretch>
        </p:blipFill>
        <p:spPr bwMode="auto">
          <a:xfrm>
            <a:off x="3171825" y="5076825"/>
            <a:ext cx="1323975" cy="1133475"/>
          </a:xfrm>
          <a:prstGeom prst="rect">
            <a:avLst/>
          </a:prstGeom>
          <a:noFill/>
          <a:ln w="9525">
            <a:noFill/>
            <a:miter lim="800000"/>
            <a:headEnd/>
            <a:tailEnd/>
          </a:ln>
        </p:spPr>
      </p:pic>
      <p:pic>
        <p:nvPicPr>
          <p:cNvPr id="49195" name="Image" descr="Image">
            <a:hlinkClick r:id="rId21" tooltip="Go to Friendly Futuristic Airplanes"/>
          </p:cNvPr>
          <p:cNvPicPr>
            <a:picLocks noChangeAspect="1"/>
          </p:cNvPicPr>
          <p:nvPr/>
        </p:nvPicPr>
        <p:blipFill>
          <a:blip r:embed="rId22" cstate="print"/>
          <a:srcRect/>
          <a:stretch>
            <a:fillRect/>
          </a:stretch>
        </p:blipFill>
        <p:spPr bwMode="auto">
          <a:xfrm>
            <a:off x="3190875" y="5119688"/>
            <a:ext cx="1285875" cy="1047750"/>
          </a:xfrm>
          <a:prstGeom prst="rect">
            <a:avLst/>
          </a:prstGeom>
          <a:noFill/>
          <a:ln w="9525">
            <a:noFill/>
            <a:miter lim="800000"/>
            <a:headEnd/>
            <a:tailEnd/>
          </a:ln>
        </p:spPr>
      </p:pic>
      <p:sp>
        <p:nvSpPr>
          <p:cNvPr id="49196" name="TextBox 42"/>
          <p:cNvSpPr txBox="1">
            <a:spLocks noChangeArrowheads="1"/>
          </p:cNvSpPr>
          <p:nvPr/>
        </p:nvSpPr>
        <p:spPr bwMode="auto">
          <a:xfrm>
            <a:off x="381000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Dec / 4.8</a:t>
            </a:r>
          </a:p>
        </p:txBody>
      </p:sp>
      <p:sp>
        <p:nvSpPr>
          <p:cNvPr id="49197" name="TextBox 43"/>
          <p:cNvSpPr txBox="1">
            <a:spLocks noChangeArrowheads="1"/>
          </p:cNvSpPr>
          <p:nvPr/>
        </p:nvSpPr>
        <p:spPr bwMode="auto">
          <a:xfrm>
            <a:off x="309562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62824</a:t>
            </a:r>
          </a:p>
        </p:txBody>
      </p:sp>
      <p:sp>
        <p:nvSpPr>
          <p:cNvPr id="49198" name="TextBox 44"/>
          <p:cNvSpPr txBox="1">
            <a:spLocks noChangeArrowheads="1"/>
          </p:cNvSpPr>
          <p:nvPr/>
        </p:nvSpPr>
        <p:spPr bwMode="auto">
          <a:xfrm>
            <a:off x="319087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Friendly Futuristic Airplanes</a:t>
            </a:r>
          </a:p>
        </p:txBody>
      </p:sp>
      <p:pic>
        <p:nvPicPr>
          <p:cNvPr id="49199" name="sidebar image" descr="sidebar image"/>
          <p:cNvPicPr>
            <a:picLocks noChangeAspect="1"/>
          </p:cNvPicPr>
          <p:nvPr/>
        </p:nvPicPr>
        <p:blipFill>
          <a:blip r:embed="rId18" cstate="print"/>
          <a:srcRect/>
          <a:stretch>
            <a:fillRect/>
          </a:stretch>
        </p:blipFill>
        <p:spPr bwMode="auto">
          <a:xfrm>
            <a:off x="4838700" y="5076825"/>
            <a:ext cx="1323975" cy="1133475"/>
          </a:xfrm>
          <a:prstGeom prst="rect">
            <a:avLst/>
          </a:prstGeom>
          <a:noFill/>
          <a:ln w="9525">
            <a:noFill/>
            <a:miter lim="800000"/>
            <a:headEnd/>
            <a:tailEnd/>
          </a:ln>
        </p:spPr>
      </p:pic>
      <p:pic>
        <p:nvPicPr>
          <p:cNvPr id="49200" name="Image" descr="Image">
            <a:hlinkClick r:id="rId23" tooltip="Go to Personal Jet Renting"/>
          </p:cNvPr>
          <p:cNvPicPr>
            <a:picLocks noChangeAspect="1"/>
          </p:cNvPicPr>
          <p:nvPr/>
        </p:nvPicPr>
        <p:blipFill>
          <a:blip r:embed="rId24" cstate="print"/>
          <a:srcRect/>
          <a:stretch>
            <a:fillRect/>
          </a:stretch>
        </p:blipFill>
        <p:spPr bwMode="auto">
          <a:xfrm>
            <a:off x="4857750" y="5119688"/>
            <a:ext cx="1285875" cy="1047750"/>
          </a:xfrm>
          <a:prstGeom prst="rect">
            <a:avLst/>
          </a:prstGeom>
          <a:noFill/>
          <a:ln w="9525">
            <a:noFill/>
            <a:miter lim="800000"/>
            <a:headEnd/>
            <a:tailEnd/>
          </a:ln>
        </p:spPr>
      </p:pic>
      <p:sp>
        <p:nvSpPr>
          <p:cNvPr id="49201" name="TextBox 47"/>
          <p:cNvSpPr txBox="1">
            <a:spLocks noChangeArrowheads="1"/>
          </p:cNvSpPr>
          <p:nvPr/>
        </p:nvSpPr>
        <p:spPr bwMode="auto">
          <a:xfrm>
            <a:off x="5476875"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Jun / 4.3</a:t>
            </a:r>
          </a:p>
        </p:txBody>
      </p:sp>
      <p:sp>
        <p:nvSpPr>
          <p:cNvPr id="49202" name="TextBox 48"/>
          <p:cNvSpPr txBox="1">
            <a:spLocks noChangeArrowheads="1"/>
          </p:cNvSpPr>
          <p:nvPr/>
        </p:nvSpPr>
        <p:spPr bwMode="auto">
          <a:xfrm>
            <a:off x="4762500"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78385</a:t>
            </a:r>
          </a:p>
        </p:txBody>
      </p:sp>
      <p:sp>
        <p:nvSpPr>
          <p:cNvPr id="49203" name="TextBox 49"/>
          <p:cNvSpPr txBox="1">
            <a:spLocks noChangeArrowheads="1"/>
          </p:cNvSpPr>
          <p:nvPr/>
        </p:nvSpPr>
        <p:spPr bwMode="auto">
          <a:xfrm>
            <a:off x="4857750"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Personal Jet Renting</a:t>
            </a:r>
          </a:p>
        </p:txBody>
      </p:sp>
      <p:pic>
        <p:nvPicPr>
          <p:cNvPr id="49204" name="sidebar image" descr="sidebar image"/>
          <p:cNvPicPr>
            <a:picLocks noChangeAspect="1"/>
          </p:cNvPicPr>
          <p:nvPr/>
        </p:nvPicPr>
        <p:blipFill>
          <a:blip r:embed="rId18" cstate="print"/>
          <a:srcRect/>
          <a:stretch>
            <a:fillRect/>
          </a:stretch>
        </p:blipFill>
        <p:spPr bwMode="auto">
          <a:xfrm>
            <a:off x="6505575" y="5076825"/>
            <a:ext cx="1323975" cy="1133475"/>
          </a:xfrm>
          <a:prstGeom prst="rect">
            <a:avLst/>
          </a:prstGeom>
          <a:noFill/>
          <a:ln w="9525">
            <a:noFill/>
            <a:miter lim="800000"/>
            <a:headEnd/>
            <a:tailEnd/>
          </a:ln>
        </p:spPr>
      </p:pic>
      <p:pic>
        <p:nvPicPr>
          <p:cNvPr id="49205" name="Image" descr="Image">
            <a:hlinkClick r:id="rId25" tooltip="Go to Gilded Airplane Storage"/>
          </p:cNvPr>
          <p:cNvPicPr>
            <a:picLocks noChangeAspect="1"/>
          </p:cNvPicPr>
          <p:nvPr/>
        </p:nvPicPr>
        <p:blipFill>
          <a:blip r:embed="rId26" cstate="print"/>
          <a:srcRect/>
          <a:stretch>
            <a:fillRect/>
          </a:stretch>
        </p:blipFill>
        <p:spPr bwMode="auto">
          <a:xfrm>
            <a:off x="6524625" y="5119688"/>
            <a:ext cx="1285875" cy="1047750"/>
          </a:xfrm>
          <a:prstGeom prst="rect">
            <a:avLst/>
          </a:prstGeom>
          <a:noFill/>
          <a:ln w="9525">
            <a:noFill/>
            <a:miter lim="800000"/>
            <a:headEnd/>
            <a:tailEnd/>
          </a:ln>
        </p:spPr>
      </p:pic>
      <p:sp>
        <p:nvSpPr>
          <p:cNvPr id="49206" name="TextBox 52"/>
          <p:cNvSpPr txBox="1">
            <a:spLocks noChangeArrowheads="1"/>
          </p:cNvSpPr>
          <p:nvPr/>
        </p:nvSpPr>
        <p:spPr bwMode="auto">
          <a:xfrm>
            <a:off x="7143750" y="4905375"/>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Jun / 3.2</a:t>
            </a:r>
          </a:p>
        </p:txBody>
      </p:sp>
      <p:sp>
        <p:nvSpPr>
          <p:cNvPr id="49207" name="TextBox 53"/>
          <p:cNvSpPr txBox="1">
            <a:spLocks noChangeArrowheads="1"/>
          </p:cNvSpPr>
          <p:nvPr/>
        </p:nvSpPr>
        <p:spPr bwMode="auto">
          <a:xfrm>
            <a:off x="6429375" y="4905375"/>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79555</a:t>
            </a:r>
          </a:p>
        </p:txBody>
      </p:sp>
      <p:sp>
        <p:nvSpPr>
          <p:cNvPr id="49208" name="TextBox 54"/>
          <p:cNvSpPr txBox="1">
            <a:spLocks noChangeArrowheads="1"/>
          </p:cNvSpPr>
          <p:nvPr/>
        </p:nvSpPr>
        <p:spPr bwMode="auto">
          <a:xfrm>
            <a:off x="6524625" y="6191250"/>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Gilded Airplane Storage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header image" descr="header image"/>
          <p:cNvPicPr>
            <a:picLocks noChangeAspect="1"/>
          </p:cNvPicPr>
          <p:nvPr/>
        </p:nvPicPr>
        <p:blipFill>
          <a:blip r:embed="rId2" cstate="print"/>
          <a:srcRect/>
          <a:stretch>
            <a:fillRect/>
          </a:stretch>
        </p:blipFill>
        <p:spPr bwMode="auto">
          <a:xfrm>
            <a:off x="0" y="0"/>
            <a:ext cx="9144000" cy="1304925"/>
          </a:xfrm>
          <a:prstGeom prst="rect">
            <a:avLst/>
          </a:prstGeom>
          <a:noFill/>
          <a:ln w="9525">
            <a:noFill/>
            <a:miter lim="800000"/>
            <a:headEnd/>
            <a:tailEnd/>
          </a:ln>
        </p:spPr>
      </p:pic>
      <p:pic>
        <p:nvPicPr>
          <p:cNvPr id="2" name="TH Pro logo" descr="TH Pro logo"/>
          <p:cNvPicPr>
            <a:picLocks noChangeAspect="1"/>
          </p:cNvPicPr>
          <p:nvPr/>
        </p:nvPicPr>
        <p:blipFill>
          <a:blip r:embed="rId3" cstate="print"/>
          <a:stretch>
            <a:fillRect/>
          </a:stretch>
        </p:blipFill>
        <p:spPr>
          <a:xfrm>
            <a:off x="6762750" y="142875"/>
            <a:ext cx="2305050" cy="476250"/>
          </a:xfrm>
          <a:prstGeom prst="rect">
            <a:avLst/>
          </a:prstGeom>
          <a:effectLst>
            <a:outerShdw blurRad="57150" dist="95250" dir="2700000" algn="br" rotWithShape="0">
              <a:srgbClr val="000000">
                <a:alpha val="50000"/>
              </a:srgbClr>
            </a:outerShdw>
          </a:effectLst>
        </p:spPr>
      </p:pic>
      <p:sp>
        <p:nvSpPr>
          <p:cNvPr id="50180" name="TextBox 2">
            <a:hlinkClick r:id="rId4"/>
          </p:cNvPr>
          <p:cNvSpPr txBox="1">
            <a:spLocks noChangeArrowheads="1"/>
          </p:cNvSpPr>
          <p:nvPr/>
        </p:nvSpPr>
        <p:spPr bwMode="auto">
          <a:xfrm>
            <a:off x="0" y="6600825"/>
            <a:ext cx="9144000" cy="238125"/>
          </a:xfrm>
          <a:prstGeom prst="rect">
            <a:avLst/>
          </a:prstGeom>
          <a:noFill/>
          <a:ln w="9525">
            <a:noFill/>
            <a:miter lim="800000"/>
            <a:headEnd/>
            <a:tailEnd/>
          </a:ln>
        </p:spPr>
        <p:txBody>
          <a:bodyPr>
            <a:spAutoFit/>
          </a:bodyPr>
          <a:lstStyle/>
          <a:p>
            <a:pPr algn="r">
              <a:lnSpc>
                <a:spcPct val="100000"/>
              </a:lnSpc>
            </a:pPr>
            <a:r>
              <a:rPr lang="en-US" altLang="ko-KR" sz="1200">
                <a:solidFill>
                  <a:srgbClr val="000000"/>
                </a:solidFill>
                <a:ea typeface="굴림" charset="-127"/>
              </a:rPr>
              <a:t>http://www.trendhunter.com/id/83776                                                               Copyright © TrendHunter.com. All Rights Reserved</a:t>
            </a:r>
          </a:p>
        </p:txBody>
      </p:sp>
      <p:sp>
        <p:nvSpPr>
          <p:cNvPr id="50181" name="TextBox 3"/>
          <p:cNvSpPr txBox="1">
            <a:spLocks noChangeArrowheads="1"/>
          </p:cNvSpPr>
          <p:nvPr/>
        </p:nvSpPr>
        <p:spPr bwMode="auto">
          <a:xfrm>
            <a:off x="285750" y="142875"/>
            <a:ext cx="6667500" cy="571500"/>
          </a:xfrm>
          <a:prstGeom prst="rect">
            <a:avLst/>
          </a:prstGeom>
          <a:noFill/>
          <a:ln w="9525">
            <a:noFill/>
            <a:miter lim="800000"/>
            <a:headEnd/>
            <a:tailEnd/>
          </a:ln>
        </p:spPr>
        <p:txBody>
          <a:bodyPr>
            <a:spAutoFit/>
          </a:bodyPr>
          <a:lstStyle/>
          <a:p>
            <a:pPr>
              <a:lnSpc>
                <a:spcPct val="100000"/>
              </a:lnSpc>
            </a:pPr>
            <a:r>
              <a:rPr lang="en-US" altLang="ko-KR" sz="3000" b="1">
                <a:solidFill>
                  <a:srgbClr val="FFFFFF"/>
                </a:solidFill>
                <a:latin typeface="Calibri" pitchFamily="34" charset="0"/>
                <a:ea typeface="굴림" charset="-127"/>
              </a:rPr>
              <a:t>Geriatric Couture</a:t>
            </a:r>
          </a:p>
        </p:txBody>
      </p:sp>
      <p:sp>
        <p:nvSpPr>
          <p:cNvPr id="50182" name="TextBox 4"/>
          <p:cNvSpPr txBox="1">
            <a:spLocks noChangeArrowheads="1"/>
          </p:cNvSpPr>
          <p:nvPr/>
        </p:nvSpPr>
        <p:spPr bwMode="auto">
          <a:xfrm>
            <a:off x="285750" y="638175"/>
            <a:ext cx="6667500" cy="171450"/>
          </a:xfrm>
          <a:prstGeom prst="rect">
            <a:avLst/>
          </a:prstGeom>
          <a:noFill/>
          <a:ln w="9525">
            <a:noFill/>
            <a:miter lim="800000"/>
            <a:headEnd/>
            <a:tailEnd/>
          </a:ln>
        </p:spPr>
        <p:txBody>
          <a:bodyPr>
            <a:spAutoFit/>
          </a:bodyPr>
          <a:lstStyle/>
          <a:p>
            <a:pPr>
              <a:lnSpc>
                <a:spcPct val="100000"/>
              </a:lnSpc>
            </a:pPr>
            <a:r>
              <a:rPr lang="en-US" altLang="ko-KR" sz="1800">
                <a:solidFill>
                  <a:srgbClr val="FF8D13"/>
                </a:solidFill>
                <a:ea typeface="굴림" charset="-127"/>
              </a:rPr>
              <a:t>Seniors become the anti-fashion inspiration for young people</a:t>
            </a:r>
          </a:p>
        </p:txBody>
      </p:sp>
      <p:pic>
        <p:nvPicPr>
          <p:cNvPr id="50183" name="sidebar image" descr="sidebar image"/>
          <p:cNvPicPr>
            <a:picLocks noChangeAspect="1"/>
          </p:cNvPicPr>
          <p:nvPr/>
        </p:nvPicPr>
        <p:blipFill>
          <a:blip r:embed="rId5" cstate="print"/>
          <a:srcRect/>
          <a:stretch>
            <a:fillRect/>
          </a:stretch>
        </p:blipFill>
        <p:spPr bwMode="auto">
          <a:xfrm>
            <a:off x="7143750" y="1428750"/>
            <a:ext cx="1857375" cy="952500"/>
          </a:xfrm>
          <a:prstGeom prst="rect">
            <a:avLst/>
          </a:prstGeom>
          <a:noFill/>
          <a:ln w="9525">
            <a:noFill/>
            <a:miter lim="800000"/>
            <a:headEnd/>
            <a:tailEnd/>
          </a:ln>
        </p:spPr>
      </p:pic>
      <p:pic>
        <p:nvPicPr>
          <p:cNvPr id="50184" name="sidebar image" descr="sidebar image"/>
          <p:cNvPicPr>
            <a:picLocks noChangeAspect="1"/>
          </p:cNvPicPr>
          <p:nvPr/>
        </p:nvPicPr>
        <p:blipFill>
          <a:blip r:embed="rId6" cstate="print"/>
          <a:srcRect/>
          <a:stretch>
            <a:fillRect/>
          </a:stretch>
        </p:blipFill>
        <p:spPr bwMode="auto">
          <a:xfrm>
            <a:off x="7162800" y="1447800"/>
            <a:ext cx="1819275" cy="914400"/>
          </a:xfrm>
          <a:prstGeom prst="rect">
            <a:avLst/>
          </a:prstGeom>
          <a:noFill/>
          <a:ln w="9525">
            <a:noFill/>
            <a:miter lim="800000"/>
            <a:headEnd/>
            <a:tailEnd/>
          </a:ln>
        </p:spPr>
      </p:pic>
      <p:pic>
        <p:nvPicPr>
          <p:cNvPr id="50185" name="sidebar image" descr="sidebar image"/>
          <p:cNvPicPr>
            <a:picLocks noChangeAspect="1"/>
          </p:cNvPicPr>
          <p:nvPr/>
        </p:nvPicPr>
        <p:blipFill>
          <a:blip r:embed="rId7" cstate="print"/>
          <a:srcRect/>
          <a:stretch>
            <a:fillRect/>
          </a:stretch>
        </p:blipFill>
        <p:spPr bwMode="auto">
          <a:xfrm>
            <a:off x="7191375" y="1476375"/>
            <a:ext cx="1762125" cy="238125"/>
          </a:xfrm>
          <a:prstGeom prst="rect">
            <a:avLst/>
          </a:prstGeom>
          <a:noFill/>
          <a:ln w="9525">
            <a:noFill/>
            <a:miter lim="800000"/>
            <a:headEnd/>
            <a:tailEnd/>
          </a:ln>
        </p:spPr>
      </p:pic>
      <p:pic>
        <p:nvPicPr>
          <p:cNvPr id="50186" name="sidebar image" descr="sidebar image"/>
          <p:cNvPicPr>
            <a:picLocks noChangeAspect="1"/>
          </p:cNvPicPr>
          <p:nvPr/>
        </p:nvPicPr>
        <p:blipFill>
          <a:blip r:embed="rId8" cstate="print"/>
          <a:srcRect/>
          <a:stretch>
            <a:fillRect/>
          </a:stretch>
        </p:blipFill>
        <p:spPr bwMode="auto">
          <a:xfrm>
            <a:off x="7191375" y="1476375"/>
            <a:ext cx="1122363" cy="238125"/>
          </a:xfrm>
          <a:prstGeom prst="rect">
            <a:avLst/>
          </a:prstGeom>
          <a:noFill/>
          <a:ln w="9525">
            <a:noFill/>
            <a:miter lim="800000"/>
            <a:headEnd/>
            <a:tailEnd/>
          </a:ln>
        </p:spPr>
      </p:pic>
      <p:pic>
        <p:nvPicPr>
          <p:cNvPr id="50187" name="sidebar image" descr="sidebar image"/>
          <p:cNvPicPr>
            <a:picLocks noChangeAspect="1"/>
          </p:cNvPicPr>
          <p:nvPr/>
        </p:nvPicPr>
        <p:blipFill>
          <a:blip r:embed="rId9" cstate="print"/>
          <a:srcRect/>
          <a:stretch>
            <a:fillRect/>
          </a:stretch>
        </p:blipFill>
        <p:spPr bwMode="auto">
          <a:xfrm>
            <a:off x="7191375" y="1762125"/>
            <a:ext cx="619125" cy="571500"/>
          </a:xfrm>
          <a:prstGeom prst="rect">
            <a:avLst/>
          </a:prstGeom>
          <a:noFill/>
          <a:ln w="9525">
            <a:noFill/>
            <a:miter lim="800000"/>
            <a:headEnd/>
            <a:tailEnd/>
          </a:ln>
        </p:spPr>
      </p:pic>
      <p:sp>
        <p:nvSpPr>
          <p:cNvPr id="50188" name="TextBox 10"/>
          <p:cNvSpPr txBox="1">
            <a:spLocks noChangeArrowheads="1"/>
          </p:cNvSpPr>
          <p:nvPr/>
        </p:nvSpPr>
        <p:spPr bwMode="auto">
          <a:xfrm>
            <a:off x="7191375" y="1905000"/>
            <a:ext cx="619125" cy="5715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ea typeface="굴림" charset="-127"/>
              </a:rPr>
              <a:t>6.4</a:t>
            </a:r>
          </a:p>
        </p:txBody>
      </p:sp>
      <p:sp>
        <p:nvSpPr>
          <p:cNvPr id="50189" name="TextBox 11"/>
          <p:cNvSpPr txBox="1">
            <a:spLocks noChangeArrowheads="1"/>
          </p:cNvSpPr>
          <p:nvPr/>
        </p:nvSpPr>
        <p:spPr bwMode="auto">
          <a:xfrm>
            <a:off x="7191375" y="1762125"/>
            <a:ext cx="619125" cy="76200"/>
          </a:xfrm>
          <a:prstGeom prst="rect">
            <a:avLst/>
          </a:prstGeom>
          <a:noFill/>
          <a:ln w="9525">
            <a:noFill/>
            <a:miter lim="800000"/>
            <a:headEnd/>
            <a:tailEnd/>
          </a:ln>
        </p:spPr>
        <p:txBody>
          <a:bodyPr>
            <a:spAutoFit/>
          </a:bodyPr>
          <a:lstStyle/>
          <a:p>
            <a:pPr algn="ctr">
              <a:lnSpc>
                <a:spcPct val="100000"/>
              </a:lnSpc>
            </a:pPr>
            <a:r>
              <a:rPr lang="en-US" altLang="ko-KR" sz="800">
                <a:solidFill>
                  <a:srgbClr val="FFFFFF"/>
                </a:solidFill>
                <a:ea typeface="굴림" charset="-127"/>
              </a:rPr>
              <a:t>Score:</a:t>
            </a:r>
          </a:p>
        </p:txBody>
      </p:sp>
      <p:sp>
        <p:nvSpPr>
          <p:cNvPr id="50190" name="TextBox 12"/>
          <p:cNvSpPr txBox="1">
            <a:spLocks noChangeArrowheads="1"/>
          </p:cNvSpPr>
          <p:nvPr/>
        </p:nvSpPr>
        <p:spPr bwMode="auto">
          <a:xfrm>
            <a:off x="7810500" y="171450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This Year and Warm</a:t>
            </a:r>
          </a:p>
        </p:txBody>
      </p:sp>
      <p:sp>
        <p:nvSpPr>
          <p:cNvPr id="50191" name="TextBox 13"/>
          <p:cNvSpPr txBox="1">
            <a:spLocks noChangeArrowheads="1"/>
          </p:cNvSpPr>
          <p:nvPr/>
        </p:nvSpPr>
        <p:spPr bwMode="auto">
          <a:xfrm>
            <a:off x="7810500" y="1857375"/>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Top 9 Examples:</a:t>
            </a:r>
          </a:p>
        </p:txBody>
      </p:sp>
      <p:sp>
        <p:nvSpPr>
          <p:cNvPr id="50192" name="TextBox 14"/>
          <p:cNvSpPr txBox="1">
            <a:spLocks noChangeArrowheads="1"/>
          </p:cNvSpPr>
          <p:nvPr/>
        </p:nvSpPr>
        <p:spPr bwMode="auto">
          <a:xfrm>
            <a:off x="7810500" y="1952625"/>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92,852 Total Clicks</a:t>
            </a:r>
          </a:p>
        </p:txBody>
      </p:sp>
      <p:sp>
        <p:nvSpPr>
          <p:cNvPr id="50193" name="TextBox 15"/>
          <p:cNvSpPr txBox="1">
            <a:spLocks noChangeArrowheads="1"/>
          </p:cNvSpPr>
          <p:nvPr/>
        </p:nvSpPr>
        <p:spPr bwMode="auto">
          <a:xfrm>
            <a:off x="7810500" y="2095500"/>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Date Range:</a:t>
            </a:r>
          </a:p>
        </p:txBody>
      </p:sp>
      <p:sp>
        <p:nvSpPr>
          <p:cNvPr id="50194" name="TextBox 16"/>
          <p:cNvSpPr txBox="1">
            <a:spLocks noChangeArrowheads="1"/>
          </p:cNvSpPr>
          <p:nvPr/>
        </p:nvSpPr>
        <p:spPr bwMode="auto">
          <a:xfrm>
            <a:off x="7810500" y="219075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Dec 09 - Aug 10</a:t>
            </a:r>
          </a:p>
        </p:txBody>
      </p:sp>
      <p:pic>
        <p:nvPicPr>
          <p:cNvPr id="50195" name="sidebar image" descr="sidebar image"/>
          <p:cNvPicPr>
            <a:picLocks noChangeAspect="1"/>
          </p:cNvPicPr>
          <p:nvPr/>
        </p:nvPicPr>
        <p:blipFill>
          <a:blip r:embed="rId10" cstate="print"/>
          <a:srcRect/>
          <a:stretch>
            <a:fillRect/>
          </a:stretch>
        </p:blipFill>
        <p:spPr bwMode="auto">
          <a:xfrm>
            <a:off x="0" y="1304925"/>
            <a:ext cx="381000" cy="5553075"/>
          </a:xfrm>
          <a:prstGeom prst="rect">
            <a:avLst/>
          </a:prstGeom>
          <a:noFill/>
          <a:ln w="9525">
            <a:noFill/>
            <a:miter lim="800000"/>
            <a:headEnd/>
            <a:tailEnd/>
          </a:ln>
        </p:spPr>
      </p:pic>
      <p:sp>
        <p:nvSpPr>
          <p:cNvPr id="50196" name="TextBox 18"/>
          <p:cNvSpPr txBox="1">
            <a:spLocks noChangeArrowheads="1"/>
          </p:cNvSpPr>
          <p:nvPr/>
        </p:nvSpPr>
        <p:spPr bwMode="auto">
          <a:xfrm rot="-5400000">
            <a:off x="-1238250" y="5191125"/>
            <a:ext cx="2857500" cy="4572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latin typeface="Calibri" pitchFamily="34" charset="0"/>
                <a:ea typeface="굴림" charset="-127"/>
              </a:rPr>
              <a:t>Pop Culture</a:t>
            </a:r>
          </a:p>
        </p:txBody>
      </p:sp>
      <p:sp>
        <p:nvSpPr>
          <p:cNvPr id="50197" name="TextBox 19"/>
          <p:cNvSpPr txBox="1">
            <a:spLocks noChangeArrowheads="1"/>
          </p:cNvSpPr>
          <p:nvPr/>
        </p:nvSpPr>
        <p:spPr bwMode="auto">
          <a:xfrm>
            <a:off x="476250" y="1428750"/>
            <a:ext cx="6572250" cy="1143000"/>
          </a:xfrm>
          <a:prstGeom prst="rect">
            <a:avLst/>
          </a:prstGeom>
          <a:noFill/>
          <a:ln w="9525">
            <a:noFill/>
            <a:miter lim="800000"/>
            <a:headEnd/>
            <a:tailEnd/>
          </a:ln>
        </p:spPr>
        <p:txBody>
          <a:bodyPr>
            <a:spAutoFit/>
          </a:bodyPr>
          <a:lstStyle/>
          <a:p>
            <a:pPr>
              <a:lnSpc>
                <a:spcPct val="100000"/>
              </a:lnSpc>
            </a:pPr>
            <a:r>
              <a:rPr lang="en-US" altLang="ko-KR" sz="1300">
                <a:solidFill>
                  <a:srgbClr val="000000"/>
                </a:solidFill>
                <a:ea typeface="굴림" charset="-127"/>
              </a:rPr>
              <a:t>Implications - Geriatric-inspired fashion is gaining ground in both personal and runway style. Looking to their grandparent's closets, young people are finding madcap prints, old-school crochet and excessive embroidery à la mode. By remixing what was previously considered bland, the modern granny style can be considered anti-fashion for those looking to rebel against more trendy ensembles.</a:t>
            </a:r>
          </a:p>
        </p:txBody>
      </p:sp>
      <p:pic>
        <p:nvPicPr>
          <p:cNvPr id="50198" name="sidebar image" descr="sidebar image"/>
          <p:cNvPicPr>
            <a:picLocks noChangeAspect="1"/>
          </p:cNvPicPr>
          <p:nvPr/>
        </p:nvPicPr>
        <p:blipFill>
          <a:blip r:embed="rId11" cstate="print"/>
          <a:srcRect/>
          <a:stretch>
            <a:fillRect/>
          </a:stretch>
        </p:blipFill>
        <p:spPr bwMode="auto">
          <a:xfrm>
            <a:off x="552450" y="2933700"/>
            <a:ext cx="1323975" cy="1133475"/>
          </a:xfrm>
          <a:prstGeom prst="rect">
            <a:avLst/>
          </a:prstGeom>
          <a:noFill/>
          <a:ln w="9525">
            <a:noFill/>
            <a:miter lim="800000"/>
            <a:headEnd/>
            <a:tailEnd/>
          </a:ln>
        </p:spPr>
      </p:pic>
      <p:pic>
        <p:nvPicPr>
          <p:cNvPr id="50199" name="Image" descr="Image">
            <a:hlinkClick r:id="rId12" tooltip="Go to Arts &amp; Crafts Fashion"/>
          </p:cNvPr>
          <p:cNvPicPr>
            <a:picLocks noChangeAspect="1"/>
          </p:cNvPicPr>
          <p:nvPr/>
        </p:nvPicPr>
        <p:blipFill>
          <a:blip r:embed="rId13" cstate="print"/>
          <a:srcRect/>
          <a:stretch>
            <a:fillRect/>
          </a:stretch>
        </p:blipFill>
        <p:spPr bwMode="auto">
          <a:xfrm>
            <a:off x="571500" y="2976563"/>
            <a:ext cx="1285875" cy="1047750"/>
          </a:xfrm>
          <a:prstGeom prst="rect">
            <a:avLst/>
          </a:prstGeom>
          <a:noFill/>
          <a:ln w="9525">
            <a:noFill/>
            <a:miter lim="800000"/>
            <a:headEnd/>
            <a:tailEnd/>
          </a:ln>
        </p:spPr>
      </p:pic>
      <p:sp>
        <p:nvSpPr>
          <p:cNvPr id="50200" name="TextBox 22"/>
          <p:cNvSpPr txBox="1">
            <a:spLocks noChangeArrowheads="1"/>
          </p:cNvSpPr>
          <p:nvPr/>
        </p:nvSpPr>
        <p:spPr bwMode="auto">
          <a:xfrm>
            <a:off x="119062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8.5</a:t>
            </a:r>
          </a:p>
        </p:txBody>
      </p:sp>
      <p:sp>
        <p:nvSpPr>
          <p:cNvPr id="50201" name="TextBox 23"/>
          <p:cNvSpPr txBox="1">
            <a:spLocks noChangeArrowheads="1"/>
          </p:cNvSpPr>
          <p:nvPr/>
        </p:nvSpPr>
        <p:spPr bwMode="auto">
          <a:xfrm>
            <a:off x="47625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75896</a:t>
            </a:r>
          </a:p>
        </p:txBody>
      </p:sp>
      <p:sp>
        <p:nvSpPr>
          <p:cNvPr id="50202" name="TextBox 24"/>
          <p:cNvSpPr txBox="1">
            <a:spLocks noChangeArrowheads="1"/>
          </p:cNvSpPr>
          <p:nvPr/>
        </p:nvSpPr>
        <p:spPr bwMode="auto">
          <a:xfrm>
            <a:off x="57150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Arts &amp; Crafts Fashion</a:t>
            </a:r>
          </a:p>
        </p:txBody>
      </p:sp>
      <p:pic>
        <p:nvPicPr>
          <p:cNvPr id="50203" name="sidebar image" descr="sidebar image"/>
          <p:cNvPicPr>
            <a:picLocks noChangeAspect="1"/>
          </p:cNvPicPr>
          <p:nvPr/>
        </p:nvPicPr>
        <p:blipFill>
          <a:blip r:embed="rId11" cstate="print"/>
          <a:srcRect/>
          <a:stretch>
            <a:fillRect/>
          </a:stretch>
        </p:blipFill>
        <p:spPr bwMode="auto">
          <a:xfrm>
            <a:off x="1981200" y="2933700"/>
            <a:ext cx="1323975" cy="1133475"/>
          </a:xfrm>
          <a:prstGeom prst="rect">
            <a:avLst/>
          </a:prstGeom>
          <a:noFill/>
          <a:ln w="9525">
            <a:noFill/>
            <a:miter lim="800000"/>
            <a:headEnd/>
            <a:tailEnd/>
          </a:ln>
        </p:spPr>
      </p:pic>
      <p:pic>
        <p:nvPicPr>
          <p:cNvPr id="50204" name="Image" descr="Image">
            <a:hlinkClick r:id="rId14" tooltip="Go to Graffitied Pictorials"/>
          </p:cNvPr>
          <p:cNvPicPr>
            <a:picLocks noChangeAspect="1"/>
          </p:cNvPicPr>
          <p:nvPr/>
        </p:nvPicPr>
        <p:blipFill>
          <a:blip r:embed="rId15" cstate="print"/>
          <a:srcRect/>
          <a:stretch>
            <a:fillRect/>
          </a:stretch>
        </p:blipFill>
        <p:spPr bwMode="auto">
          <a:xfrm>
            <a:off x="2000250" y="2976563"/>
            <a:ext cx="1285875" cy="1047750"/>
          </a:xfrm>
          <a:prstGeom prst="rect">
            <a:avLst/>
          </a:prstGeom>
          <a:noFill/>
          <a:ln w="9525">
            <a:noFill/>
            <a:miter lim="800000"/>
            <a:headEnd/>
            <a:tailEnd/>
          </a:ln>
        </p:spPr>
      </p:pic>
      <p:sp>
        <p:nvSpPr>
          <p:cNvPr id="50205" name="TextBox 27"/>
          <p:cNvSpPr txBox="1">
            <a:spLocks noChangeArrowheads="1"/>
          </p:cNvSpPr>
          <p:nvPr/>
        </p:nvSpPr>
        <p:spPr bwMode="auto">
          <a:xfrm>
            <a:off x="261937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Jun / 7.9</a:t>
            </a:r>
          </a:p>
        </p:txBody>
      </p:sp>
      <p:sp>
        <p:nvSpPr>
          <p:cNvPr id="50206" name="TextBox 28"/>
          <p:cNvSpPr txBox="1">
            <a:spLocks noChangeArrowheads="1"/>
          </p:cNvSpPr>
          <p:nvPr/>
        </p:nvSpPr>
        <p:spPr bwMode="auto">
          <a:xfrm>
            <a:off x="190500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78718</a:t>
            </a:r>
          </a:p>
        </p:txBody>
      </p:sp>
      <p:sp>
        <p:nvSpPr>
          <p:cNvPr id="50207" name="TextBox 29"/>
          <p:cNvSpPr txBox="1">
            <a:spLocks noChangeArrowheads="1"/>
          </p:cNvSpPr>
          <p:nvPr/>
        </p:nvSpPr>
        <p:spPr bwMode="auto">
          <a:xfrm>
            <a:off x="200025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Graffitied Pictorials</a:t>
            </a:r>
          </a:p>
        </p:txBody>
      </p:sp>
      <p:pic>
        <p:nvPicPr>
          <p:cNvPr id="50208" name="sidebar image" descr="sidebar image"/>
          <p:cNvPicPr>
            <a:picLocks noChangeAspect="1"/>
          </p:cNvPicPr>
          <p:nvPr/>
        </p:nvPicPr>
        <p:blipFill>
          <a:blip r:embed="rId11" cstate="print"/>
          <a:srcRect/>
          <a:stretch>
            <a:fillRect/>
          </a:stretch>
        </p:blipFill>
        <p:spPr bwMode="auto">
          <a:xfrm>
            <a:off x="3409950" y="2933700"/>
            <a:ext cx="1323975" cy="1133475"/>
          </a:xfrm>
          <a:prstGeom prst="rect">
            <a:avLst/>
          </a:prstGeom>
          <a:noFill/>
          <a:ln w="9525">
            <a:noFill/>
            <a:miter lim="800000"/>
            <a:headEnd/>
            <a:tailEnd/>
          </a:ln>
        </p:spPr>
      </p:pic>
      <p:pic>
        <p:nvPicPr>
          <p:cNvPr id="50209" name="Image" descr="Image">
            <a:hlinkClick r:id="rId16" tooltip="Go to Luxury Grandma Totes"/>
          </p:cNvPr>
          <p:cNvPicPr>
            <a:picLocks noChangeAspect="1"/>
          </p:cNvPicPr>
          <p:nvPr/>
        </p:nvPicPr>
        <p:blipFill>
          <a:blip r:embed="rId17" cstate="print"/>
          <a:srcRect/>
          <a:stretch>
            <a:fillRect/>
          </a:stretch>
        </p:blipFill>
        <p:spPr bwMode="auto">
          <a:xfrm>
            <a:off x="3429000" y="2976563"/>
            <a:ext cx="1285875" cy="1047750"/>
          </a:xfrm>
          <a:prstGeom prst="rect">
            <a:avLst/>
          </a:prstGeom>
          <a:noFill/>
          <a:ln w="9525">
            <a:noFill/>
            <a:miter lim="800000"/>
            <a:headEnd/>
            <a:tailEnd/>
          </a:ln>
        </p:spPr>
      </p:pic>
      <p:sp>
        <p:nvSpPr>
          <p:cNvPr id="50210" name="TextBox 32"/>
          <p:cNvSpPr txBox="1">
            <a:spLocks noChangeArrowheads="1"/>
          </p:cNvSpPr>
          <p:nvPr/>
        </p:nvSpPr>
        <p:spPr bwMode="auto">
          <a:xfrm>
            <a:off x="404812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Dec / 6.5</a:t>
            </a:r>
          </a:p>
        </p:txBody>
      </p:sp>
      <p:sp>
        <p:nvSpPr>
          <p:cNvPr id="50211" name="TextBox 33"/>
          <p:cNvSpPr txBox="1">
            <a:spLocks noChangeArrowheads="1"/>
          </p:cNvSpPr>
          <p:nvPr/>
        </p:nvSpPr>
        <p:spPr bwMode="auto">
          <a:xfrm>
            <a:off x="333375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60929</a:t>
            </a:r>
          </a:p>
        </p:txBody>
      </p:sp>
      <p:sp>
        <p:nvSpPr>
          <p:cNvPr id="50212" name="TextBox 34"/>
          <p:cNvSpPr txBox="1">
            <a:spLocks noChangeArrowheads="1"/>
          </p:cNvSpPr>
          <p:nvPr/>
        </p:nvSpPr>
        <p:spPr bwMode="auto">
          <a:xfrm>
            <a:off x="342900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Luxury Grandma Totes</a:t>
            </a:r>
          </a:p>
        </p:txBody>
      </p:sp>
      <p:pic>
        <p:nvPicPr>
          <p:cNvPr id="50213" name="sidebar image" descr="sidebar image"/>
          <p:cNvPicPr>
            <a:picLocks noChangeAspect="1"/>
          </p:cNvPicPr>
          <p:nvPr/>
        </p:nvPicPr>
        <p:blipFill>
          <a:blip r:embed="rId11" cstate="print"/>
          <a:srcRect/>
          <a:stretch>
            <a:fillRect/>
          </a:stretch>
        </p:blipFill>
        <p:spPr bwMode="auto">
          <a:xfrm>
            <a:off x="4838700" y="2933700"/>
            <a:ext cx="1323975" cy="1133475"/>
          </a:xfrm>
          <a:prstGeom prst="rect">
            <a:avLst/>
          </a:prstGeom>
          <a:noFill/>
          <a:ln w="9525">
            <a:noFill/>
            <a:miter lim="800000"/>
            <a:headEnd/>
            <a:tailEnd/>
          </a:ln>
        </p:spPr>
      </p:pic>
      <p:pic>
        <p:nvPicPr>
          <p:cNvPr id="50214" name="Image" descr="Image">
            <a:hlinkClick r:id="rId18" tooltip="Go to Granny Prepster Looks"/>
          </p:cNvPr>
          <p:cNvPicPr>
            <a:picLocks noChangeAspect="1"/>
          </p:cNvPicPr>
          <p:nvPr/>
        </p:nvPicPr>
        <p:blipFill>
          <a:blip r:embed="rId19" cstate="print"/>
          <a:srcRect/>
          <a:stretch>
            <a:fillRect/>
          </a:stretch>
        </p:blipFill>
        <p:spPr bwMode="auto">
          <a:xfrm>
            <a:off x="4857750" y="2976563"/>
            <a:ext cx="1285875" cy="1047750"/>
          </a:xfrm>
          <a:prstGeom prst="rect">
            <a:avLst/>
          </a:prstGeom>
          <a:noFill/>
          <a:ln w="9525">
            <a:noFill/>
            <a:miter lim="800000"/>
            <a:headEnd/>
            <a:tailEnd/>
          </a:ln>
        </p:spPr>
      </p:pic>
      <p:sp>
        <p:nvSpPr>
          <p:cNvPr id="50215" name="TextBox 37"/>
          <p:cNvSpPr txBox="1">
            <a:spLocks noChangeArrowheads="1"/>
          </p:cNvSpPr>
          <p:nvPr/>
        </p:nvSpPr>
        <p:spPr bwMode="auto">
          <a:xfrm>
            <a:off x="547687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Aug / 6.3</a:t>
            </a:r>
          </a:p>
        </p:txBody>
      </p:sp>
      <p:sp>
        <p:nvSpPr>
          <p:cNvPr id="50216" name="TextBox 38"/>
          <p:cNvSpPr txBox="1">
            <a:spLocks noChangeArrowheads="1"/>
          </p:cNvSpPr>
          <p:nvPr/>
        </p:nvSpPr>
        <p:spPr bwMode="auto">
          <a:xfrm>
            <a:off x="476250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83533</a:t>
            </a:r>
          </a:p>
        </p:txBody>
      </p:sp>
      <p:sp>
        <p:nvSpPr>
          <p:cNvPr id="50217" name="TextBox 39"/>
          <p:cNvSpPr txBox="1">
            <a:spLocks noChangeArrowheads="1"/>
          </p:cNvSpPr>
          <p:nvPr/>
        </p:nvSpPr>
        <p:spPr bwMode="auto">
          <a:xfrm>
            <a:off x="485775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Granny Prepster Looks</a:t>
            </a:r>
          </a:p>
        </p:txBody>
      </p:sp>
      <p:pic>
        <p:nvPicPr>
          <p:cNvPr id="50218" name="sidebar image" descr="sidebar image"/>
          <p:cNvPicPr>
            <a:picLocks noChangeAspect="1"/>
          </p:cNvPicPr>
          <p:nvPr/>
        </p:nvPicPr>
        <p:blipFill>
          <a:blip r:embed="rId11" cstate="print"/>
          <a:srcRect/>
          <a:stretch>
            <a:fillRect/>
          </a:stretch>
        </p:blipFill>
        <p:spPr bwMode="auto">
          <a:xfrm>
            <a:off x="6267450" y="2933700"/>
            <a:ext cx="1323975" cy="1133475"/>
          </a:xfrm>
          <a:prstGeom prst="rect">
            <a:avLst/>
          </a:prstGeom>
          <a:noFill/>
          <a:ln w="9525">
            <a:noFill/>
            <a:miter lim="800000"/>
            <a:headEnd/>
            <a:tailEnd/>
          </a:ln>
        </p:spPr>
      </p:pic>
      <p:pic>
        <p:nvPicPr>
          <p:cNvPr id="50219" name="Image" descr="Image">
            <a:hlinkClick r:id="rId20" tooltip="Go to Romantic Sport Fashion"/>
          </p:cNvPr>
          <p:cNvPicPr>
            <a:picLocks noChangeAspect="1"/>
          </p:cNvPicPr>
          <p:nvPr/>
        </p:nvPicPr>
        <p:blipFill>
          <a:blip r:embed="rId21" cstate="print"/>
          <a:srcRect/>
          <a:stretch>
            <a:fillRect/>
          </a:stretch>
        </p:blipFill>
        <p:spPr bwMode="auto">
          <a:xfrm>
            <a:off x="6286500" y="2976563"/>
            <a:ext cx="1285875" cy="1047750"/>
          </a:xfrm>
          <a:prstGeom prst="rect">
            <a:avLst/>
          </a:prstGeom>
          <a:noFill/>
          <a:ln w="9525">
            <a:noFill/>
            <a:miter lim="800000"/>
            <a:headEnd/>
            <a:tailEnd/>
          </a:ln>
        </p:spPr>
      </p:pic>
      <p:sp>
        <p:nvSpPr>
          <p:cNvPr id="50220" name="TextBox 42"/>
          <p:cNvSpPr txBox="1">
            <a:spLocks noChangeArrowheads="1"/>
          </p:cNvSpPr>
          <p:nvPr/>
        </p:nvSpPr>
        <p:spPr bwMode="auto">
          <a:xfrm>
            <a:off x="690562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Mar / 6.0</a:t>
            </a:r>
          </a:p>
        </p:txBody>
      </p:sp>
      <p:sp>
        <p:nvSpPr>
          <p:cNvPr id="50221" name="TextBox 43"/>
          <p:cNvSpPr txBox="1">
            <a:spLocks noChangeArrowheads="1"/>
          </p:cNvSpPr>
          <p:nvPr/>
        </p:nvSpPr>
        <p:spPr bwMode="auto">
          <a:xfrm>
            <a:off x="619125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70623</a:t>
            </a:r>
          </a:p>
        </p:txBody>
      </p:sp>
      <p:sp>
        <p:nvSpPr>
          <p:cNvPr id="50222" name="TextBox 44"/>
          <p:cNvSpPr txBox="1">
            <a:spLocks noChangeArrowheads="1"/>
          </p:cNvSpPr>
          <p:nvPr/>
        </p:nvSpPr>
        <p:spPr bwMode="auto">
          <a:xfrm>
            <a:off x="628650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Romantic Sport Fashion</a:t>
            </a:r>
          </a:p>
        </p:txBody>
      </p:sp>
      <p:pic>
        <p:nvPicPr>
          <p:cNvPr id="50223" name="sidebar image" descr="sidebar image"/>
          <p:cNvPicPr>
            <a:picLocks noChangeAspect="1"/>
          </p:cNvPicPr>
          <p:nvPr/>
        </p:nvPicPr>
        <p:blipFill>
          <a:blip r:embed="rId11" cstate="print"/>
          <a:srcRect/>
          <a:stretch>
            <a:fillRect/>
          </a:stretch>
        </p:blipFill>
        <p:spPr bwMode="auto">
          <a:xfrm>
            <a:off x="7696200" y="2933700"/>
            <a:ext cx="1323975" cy="1133475"/>
          </a:xfrm>
          <a:prstGeom prst="rect">
            <a:avLst/>
          </a:prstGeom>
          <a:noFill/>
          <a:ln w="9525">
            <a:noFill/>
            <a:miter lim="800000"/>
            <a:headEnd/>
            <a:tailEnd/>
          </a:ln>
        </p:spPr>
      </p:pic>
      <p:pic>
        <p:nvPicPr>
          <p:cNvPr id="50224" name="Image" descr="Image">
            <a:hlinkClick r:id="rId22" tooltip="Go to Mad Lady Pictorials"/>
          </p:cNvPr>
          <p:cNvPicPr>
            <a:picLocks noChangeAspect="1"/>
          </p:cNvPicPr>
          <p:nvPr/>
        </p:nvPicPr>
        <p:blipFill>
          <a:blip r:embed="rId23" cstate="print"/>
          <a:srcRect/>
          <a:stretch>
            <a:fillRect/>
          </a:stretch>
        </p:blipFill>
        <p:spPr bwMode="auto">
          <a:xfrm>
            <a:off x="7715250" y="2976563"/>
            <a:ext cx="1285875" cy="1047750"/>
          </a:xfrm>
          <a:prstGeom prst="rect">
            <a:avLst/>
          </a:prstGeom>
          <a:noFill/>
          <a:ln w="9525">
            <a:noFill/>
            <a:miter lim="800000"/>
            <a:headEnd/>
            <a:tailEnd/>
          </a:ln>
        </p:spPr>
      </p:pic>
      <p:sp>
        <p:nvSpPr>
          <p:cNvPr id="50225" name="TextBox 47"/>
          <p:cNvSpPr txBox="1">
            <a:spLocks noChangeArrowheads="1"/>
          </p:cNvSpPr>
          <p:nvPr/>
        </p:nvSpPr>
        <p:spPr bwMode="auto">
          <a:xfrm>
            <a:off x="833437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Jun / 5.8</a:t>
            </a:r>
          </a:p>
        </p:txBody>
      </p:sp>
      <p:sp>
        <p:nvSpPr>
          <p:cNvPr id="50226" name="TextBox 48"/>
          <p:cNvSpPr txBox="1">
            <a:spLocks noChangeArrowheads="1"/>
          </p:cNvSpPr>
          <p:nvPr/>
        </p:nvSpPr>
        <p:spPr bwMode="auto">
          <a:xfrm>
            <a:off x="762000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79885</a:t>
            </a:r>
          </a:p>
        </p:txBody>
      </p:sp>
      <p:sp>
        <p:nvSpPr>
          <p:cNvPr id="50227" name="TextBox 49"/>
          <p:cNvSpPr txBox="1">
            <a:spLocks noChangeArrowheads="1"/>
          </p:cNvSpPr>
          <p:nvPr/>
        </p:nvSpPr>
        <p:spPr bwMode="auto">
          <a:xfrm>
            <a:off x="771525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Mad Lady Pictorials</a:t>
            </a:r>
          </a:p>
        </p:txBody>
      </p:sp>
      <p:pic>
        <p:nvPicPr>
          <p:cNvPr id="50228" name="sidebar image" descr="sidebar image"/>
          <p:cNvPicPr>
            <a:picLocks noChangeAspect="1"/>
          </p:cNvPicPr>
          <p:nvPr/>
        </p:nvPicPr>
        <p:blipFill>
          <a:blip r:embed="rId11" cstate="print"/>
          <a:srcRect/>
          <a:stretch>
            <a:fillRect/>
          </a:stretch>
        </p:blipFill>
        <p:spPr bwMode="auto">
          <a:xfrm>
            <a:off x="552450" y="4838700"/>
            <a:ext cx="1323975" cy="1133475"/>
          </a:xfrm>
          <a:prstGeom prst="rect">
            <a:avLst/>
          </a:prstGeom>
          <a:noFill/>
          <a:ln w="9525">
            <a:noFill/>
            <a:miter lim="800000"/>
            <a:headEnd/>
            <a:tailEnd/>
          </a:ln>
        </p:spPr>
      </p:pic>
      <p:pic>
        <p:nvPicPr>
          <p:cNvPr id="50229" name="Image" descr="Image">
            <a:hlinkClick r:id="rId24" tooltip="Go to Designer Granny Panties"/>
          </p:cNvPr>
          <p:cNvPicPr>
            <a:picLocks noChangeAspect="1"/>
          </p:cNvPicPr>
          <p:nvPr/>
        </p:nvPicPr>
        <p:blipFill>
          <a:blip r:embed="rId25" cstate="print"/>
          <a:srcRect/>
          <a:stretch>
            <a:fillRect/>
          </a:stretch>
        </p:blipFill>
        <p:spPr bwMode="auto">
          <a:xfrm>
            <a:off x="571500" y="4881563"/>
            <a:ext cx="1285875" cy="1047750"/>
          </a:xfrm>
          <a:prstGeom prst="rect">
            <a:avLst/>
          </a:prstGeom>
          <a:noFill/>
          <a:ln w="9525">
            <a:noFill/>
            <a:miter lim="800000"/>
            <a:headEnd/>
            <a:tailEnd/>
          </a:ln>
        </p:spPr>
      </p:pic>
      <p:sp>
        <p:nvSpPr>
          <p:cNvPr id="50230" name="TextBox 52"/>
          <p:cNvSpPr txBox="1">
            <a:spLocks noChangeArrowheads="1"/>
          </p:cNvSpPr>
          <p:nvPr/>
        </p:nvSpPr>
        <p:spPr bwMode="auto">
          <a:xfrm>
            <a:off x="119062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Apr / 5.5</a:t>
            </a:r>
          </a:p>
        </p:txBody>
      </p:sp>
      <p:sp>
        <p:nvSpPr>
          <p:cNvPr id="50231" name="TextBox 53"/>
          <p:cNvSpPr txBox="1">
            <a:spLocks noChangeArrowheads="1"/>
          </p:cNvSpPr>
          <p:nvPr/>
        </p:nvSpPr>
        <p:spPr bwMode="auto">
          <a:xfrm>
            <a:off x="47625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72271</a:t>
            </a:r>
          </a:p>
        </p:txBody>
      </p:sp>
      <p:sp>
        <p:nvSpPr>
          <p:cNvPr id="50232" name="TextBox 54"/>
          <p:cNvSpPr txBox="1">
            <a:spLocks noChangeArrowheads="1"/>
          </p:cNvSpPr>
          <p:nvPr/>
        </p:nvSpPr>
        <p:spPr bwMode="auto">
          <a:xfrm>
            <a:off x="57150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Designer Granny Panties</a:t>
            </a:r>
          </a:p>
        </p:txBody>
      </p:sp>
      <p:pic>
        <p:nvPicPr>
          <p:cNvPr id="50233" name="sidebar image" descr="sidebar image"/>
          <p:cNvPicPr>
            <a:picLocks noChangeAspect="1"/>
          </p:cNvPicPr>
          <p:nvPr/>
        </p:nvPicPr>
        <p:blipFill>
          <a:blip r:embed="rId11" cstate="print"/>
          <a:srcRect/>
          <a:stretch>
            <a:fillRect/>
          </a:stretch>
        </p:blipFill>
        <p:spPr bwMode="auto">
          <a:xfrm>
            <a:off x="1981200" y="4838700"/>
            <a:ext cx="1323975" cy="1133475"/>
          </a:xfrm>
          <a:prstGeom prst="rect">
            <a:avLst/>
          </a:prstGeom>
          <a:noFill/>
          <a:ln w="9525">
            <a:noFill/>
            <a:miter lim="800000"/>
            <a:headEnd/>
            <a:tailEnd/>
          </a:ln>
        </p:spPr>
      </p:pic>
      <p:pic>
        <p:nvPicPr>
          <p:cNvPr id="50234" name="Image" descr="Image">
            <a:hlinkClick r:id="rId26" tooltip="Go to Vintage Granny Fashiontography"/>
          </p:cNvPr>
          <p:cNvPicPr>
            <a:picLocks noChangeAspect="1"/>
          </p:cNvPicPr>
          <p:nvPr/>
        </p:nvPicPr>
        <p:blipFill>
          <a:blip r:embed="rId27" cstate="print"/>
          <a:srcRect/>
          <a:stretch>
            <a:fillRect/>
          </a:stretch>
        </p:blipFill>
        <p:spPr bwMode="auto">
          <a:xfrm>
            <a:off x="2000250" y="4881563"/>
            <a:ext cx="1285875" cy="1047750"/>
          </a:xfrm>
          <a:prstGeom prst="rect">
            <a:avLst/>
          </a:prstGeom>
          <a:noFill/>
          <a:ln w="9525">
            <a:noFill/>
            <a:miter lim="800000"/>
            <a:headEnd/>
            <a:tailEnd/>
          </a:ln>
        </p:spPr>
      </p:pic>
      <p:sp>
        <p:nvSpPr>
          <p:cNvPr id="50235" name="TextBox 57"/>
          <p:cNvSpPr txBox="1">
            <a:spLocks noChangeArrowheads="1"/>
          </p:cNvSpPr>
          <p:nvPr/>
        </p:nvSpPr>
        <p:spPr bwMode="auto">
          <a:xfrm>
            <a:off x="261937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5.5</a:t>
            </a:r>
          </a:p>
        </p:txBody>
      </p:sp>
      <p:sp>
        <p:nvSpPr>
          <p:cNvPr id="50236" name="TextBox 58"/>
          <p:cNvSpPr txBox="1">
            <a:spLocks noChangeArrowheads="1"/>
          </p:cNvSpPr>
          <p:nvPr/>
        </p:nvSpPr>
        <p:spPr bwMode="auto">
          <a:xfrm>
            <a:off x="190500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76933</a:t>
            </a:r>
          </a:p>
        </p:txBody>
      </p:sp>
      <p:sp>
        <p:nvSpPr>
          <p:cNvPr id="50237" name="TextBox 59"/>
          <p:cNvSpPr txBox="1">
            <a:spLocks noChangeArrowheads="1"/>
          </p:cNvSpPr>
          <p:nvPr/>
        </p:nvSpPr>
        <p:spPr bwMode="auto">
          <a:xfrm>
            <a:off x="200025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Vintage Granny Fashiontography</a:t>
            </a:r>
          </a:p>
        </p:txBody>
      </p:sp>
      <p:pic>
        <p:nvPicPr>
          <p:cNvPr id="50238" name="sidebar image" descr="sidebar image"/>
          <p:cNvPicPr>
            <a:picLocks noChangeAspect="1"/>
          </p:cNvPicPr>
          <p:nvPr/>
        </p:nvPicPr>
        <p:blipFill>
          <a:blip r:embed="rId11" cstate="print"/>
          <a:srcRect/>
          <a:stretch>
            <a:fillRect/>
          </a:stretch>
        </p:blipFill>
        <p:spPr bwMode="auto">
          <a:xfrm>
            <a:off x="3409950" y="4838700"/>
            <a:ext cx="1323975" cy="1133475"/>
          </a:xfrm>
          <a:prstGeom prst="rect">
            <a:avLst/>
          </a:prstGeom>
          <a:noFill/>
          <a:ln w="9525">
            <a:noFill/>
            <a:miter lim="800000"/>
            <a:headEnd/>
            <a:tailEnd/>
          </a:ln>
        </p:spPr>
      </p:pic>
      <p:pic>
        <p:nvPicPr>
          <p:cNvPr id="50239" name="Image" descr="Image">
            <a:hlinkClick r:id="rId28" tooltip="Go to Madcap Mixed Prints"/>
          </p:cNvPr>
          <p:cNvPicPr>
            <a:picLocks noChangeAspect="1"/>
          </p:cNvPicPr>
          <p:nvPr/>
        </p:nvPicPr>
        <p:blipFill>
          <a:blip r:embed="rId29" cstate="print"/>
          <a:srcRect/>
          <a:stretch>
            <a:fillRect/>
          </a:stretch>
        </p:blipFill>
        <p:spPr bwMode="auto">
          <a:xfrm>
            <a:off x="3429000" y="4881563"/>
            <a:ext cx="1285875" cy="1047750"/>
          </a:xfrm>
          <a:prstGeom prst="rect">
            <a:avLst/>
          </a:prstGeom>
          <a:noFill/>
          <a:ln w="9525">
            <a:noFill/>
            <a:miter lim="800000"/>
            <a:headEnd/>
            <a:tailEnd/>
          </a:ln>
        </p:spPr>
      </p:pic>
      <p:sp>
        <p:nvSpPr>
          <p:cNvPr id="50240" name="TextBox 62"/>
          <p:cNvSpPr txBox="1">
            <a:spLocks noChangeArrowheads="1"/>
          </p:cNvSpPr>
          <p:nvPr/>
        </p:nvSpPr>
        <p:spPr bwMode="auto">
          <a:xfrm>
            <a:off x="404812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Jun / 5.3</a:t>
            </a:r>
          </a:p>
        </p:txBody>
      </p:sp>
      <p:sp>
        <p:nvSpPr>
          <p:cNvPr id="50241" name="TextBox 63"/>
          <p:cNvSpPr txBox="1">
            <a:spLocks noChangeArrowheads="1"/>
          </p:cNvSpPr>
          <p:nvPr/>
        </p:nvSpPr>
        <p:spPr bwMode="auto">
          <a:xfrm>
            <a:off x="333375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78319</a:t>
            </a:r>
          </a:p>
        </p:txBody>
      </p:sp>
      <p:sp>
        <p:nvSpPr>
          <p:cNvPr id="50242" name="TextBox 64"/>
          <p:cNvSpPr txBox="1">
            <a:spLocks noChangeArrowheads="1"/>
          </p:cNvSpPr>
          <p:nvPr/>
        </p:nvSpPr>
        <p:spPr bwMode="auto">
          <a:xfrm>
            <a:off x="342900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Madcap Mixed Prints</a:t>
            </a:r>
          </a:p>
        </p:txBody>
      </p:sp>
      <p:pic>
        <p:nvPicPr>
          <p:cNvPr id="50243" name="sidebar image" descr="sidebar image"/>
          <p:cNvPicPr>
            <a:picLocks noChangeAspect="1"/>
          </p:cNvPicPr>
          <p:nvPr/>
        </p:nvPicPr>
        <p:blipFill>
          <a:blip r:embed="rId11" cstate="print"/>
          <a:srcRect/>
          <a:stretch>
            <a:fillRect/>
          </a:stretch>
        </p:blipFill>
        <p:spPr bwMode="auto">
          <a:xfrm>
            <a:off x="4838700" y="4838700"/>
            <a:ext cx="1323975" cy="1133475"/>
          </a:xfrm>
          <a:prstGeom prst="rect">
            <a:avLst/>
          </a:prstGeom>
          <a:noFill/>
          <a:ln w="9525">
            <a:noFill/>
            <a:miter lim="800000"/>
            <a:headEnd/>
            <a:tailEnd/>
          </a:ln>
        </p:spPr>
      </p:pic>
      <p:pic>
        <p:nvPicPr>
          <p:cNvPr id="50244" name="Image" descr="Image">
            <a:hlinkClick r:id="rId30" tooltip="Go to Psychedelic Granny Booties"/>
          </p:cNvPr>
          <p:cNvPicPr>
            <a:picLocks noChangeAspect="1"/>
          </p:cNvPicPr>
          <p:nvPr/>
        </p:nvPicPr>
        <p:blipFill>
          <a:blip r:embed="rId31" cstate="print"/>
          <a:srcRect/>
          <a:stretch>
            <a:fillRect/>
          </a:stretch>
        </p:blipFill>
        <p:spPr bwMode="auto">
          <a:xfrm>
            <a:off x="4857750" y="4881563"/>
            <a:ext cx="1285875" cy="1047750"/>
          </a:xfrm>
          <a:prstGeom prst="rect">
            <a:avLst/>
          </a:prstGeom>
          <a:noFill/>
          <a:ln w="9525">
            <a:noFill/>
            <a:miter lim="800000"/>
            <a:headEnd/>
            <a:tailEnd/>
          </a:ln>
        </p:spPr>
      </p:pic>
      <p:sp>
        <p:nvSpPr>
          <p:cNvPr id="50245" name="TextBox 67"/>
          <p:cNvSpPr txBox="1">
            <a:spLocks noChangeArrowheads="1"/>
          </p:cNvSpPr>
          <p:nvPr/>
        </p:nvSpPr>
        <p:spPr bwMode="auto">
          <a:xfrm>
            <a:off x="547687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Feb / 5.0</a:t>
            </a:r>
          </a:p>
        </p:txBody>
      </p:sp>
      <p:sp>
        <p:nvSpPr>
          <p:cNvPr id="50246" name="TextBox 68"/>
          <p:cNvSpPr txBox="1">
            <a:spLocks noChangeArrowheads="1"/>
          </p:cNvSpPr>
          <p:nvPr/>
        </p:nvSpPr>
        <p:spPr bwMode="auto">
          <a:xfrm>
            <a:off x="476250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68303</a:t>
            </a:r>
          </a:p>
        </p:txBody>
      </p:sp>
      <p:sp>
        <p:nvSpPr>
          <p:cNvPr id="50247" name="TextBox 69"/>
          <p:cNvSpPr txBox="1">
            <a:spLocks noChangeArrowheads="1"/>
          </p:cNvSpPr>
          <p:nvPr/>
        </p:nvSpPr>
        <p:spPr bwMode="auto">
          <a:xfrm>
            <a:off x="485775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Psychedelic Granny Booties</a:t>
            </a:r>
          </a:p>
        </p:txBody>
      </p:sp>
      <p:pic>
        <p:nvPicPr>
          <p:cNvPr id="50248" name="sidebar image" descr="sidebar image"/>
          <p:cNvPicPr>
            <a:picLocks noChangeAspect="1"/>
          </p:cNvPicPr>
          <p:nvPr/>
        </p:nvPicPr>
        <p:blipFill>
          <a:blip r:embed="rId11" cstate="print"/>
          <a:srcRect/>
          <a:stretch>
            <a:fillRect/>
          </a:stretch>
        </p:blipFill>
        <p:spPr bwMode="auto">
          <a:xfrm>
            <a:off x="6267450" y="4838700"/>
            <a:ext cx="1323975" cy="1133475"/>
          </a:xfrm>
          <a:prstGeom prst="rect">
            <a:avLst/>
          </a:prstGeom>
          <a:noFill/>
          <a:ln w="9525">
            <a:noFill/>
            <a:miter lim="800000"/>
            <a:headEnd/>
            <a:tailEnd/>
          </a:ln>
        </p:spPr>
      </p:pic>
      <p:pic>
        <p:nvPicPr>
          <p:cNvPr id="50249" name="Image" descr="Image">
            <a:hlinkClick r:id="rId32" tooltip="Go to Cross-Stitched Rap"/>
          </p:cNvPr>
          <p:cNvPicPr>
            <a:picLocks noChangeAspect="1"/>
          </p:cNvPicPr>
          <p:nvPr/>
        </p:nvPicPr>
        <p:blipFill>
          <a:blip r:embed="rId33" cstate="print"/>
          <a:srcRect/>
          <a:stretch>
            <a:fillRect/>
          </a:stretch>
        </p:blipFill>
        <p:spPr bwMode="auto">
          <a:xfrm>
            <a:off x="6286500" y="4881563"/>
            <a:ext cx="1285875" cy="1047750"/>
          </a:xfrm>
          <a:prstGeom prst="rect">
            <a:avLst/>
          </a:prstGeom>
          <a:noFill/>
          <a:ln w="9525">
            <a:noFill/>
            <a:miter lim="800000"/>
            <a:headEnd/>
            <a:tailEnd/>
          </a:ln>
        </p:spPr>
      </p:pic>
      <p:sp>
        <p:nvSpPr>
          <p:cNvPr id="50250" name="TextBox 72"/>
          <p:cNvSpPr txBox="1">
            <a:spLocks noChangeArrowheads="1"/>
          </p:cNvSpPr>
          <p:nvPr/>
        </p:nvSpPr>
        <p:spPr bwMode="auto">
          <a:xfrm>
            <a:off x="690562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4.7</a:t>
            </a:r>
          </a:p>
        </p:txBody>
      </p:sp>
      <p:sp>
        <p:nvSpPr>
          <p:cNvPr id="50251" name="TextBox 73"/>
          <p:cNvSpPr txBox="1">
            <a:spLocks noChangeArrowheads="1"/>
          </p:cNvSpPr>
          <p:nvPr/>
        </p:nvSpPr>
        <p:spPr bwMode="auto">
          <a:xfrm>
            <a:off x="619125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76570</a:t>
            </a:r>
          </a:p>
        </p:txBody>
      </p:sp>
      <p:sp>
        <p:nvSpPr>
          <p:cNvPr id="50252" name="TextBox 74"/>
          <p:cNvSpPr txBox="1">
            <a:spLocks noChangeArrowheads="1"/>
          </p:cNvSpPr>
          <p:nvPr/>
        </p:nvSpPr>
        <p:spPr bwMode="auto">
          <a:xfrm>
            <a:off x="628650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Cross-Stitched Rap</a:t>
            </a:r>
          </a:p>
        </p:txBody>
      </p:sp>
      <p:pic>
        <p:nvPicPr>
          <p:cNvPr id="50253" name="sidebar image" descr="sidebar image"/>
          <p:cNvPicPr>
            <a:picLocks noChangeAspect="1"/>
          </p:cNvPicPr>
          <p:nvPr/>
        </p:nvPicPr>
        <p:blipFill>
          <a:blip r:embed="rId11" cstate="print"/>
          <a:srcRect/>
          <a:stretch>
            <a:fillRect/>
          </a:stretch>
        </p:blipFill>
        <p:spPr bwMode="auto">
          <a:xfrm>
            <a:off x="7696200" y="4838700"/>
            <a:ext cx="1323975" cy="1133475"/>
          </a:xfrm>
          <a:prstGeom prst="rect">
            <a:avLst/>
          </a:prstGeom>
          <a:noFill/>
          <a:ln w="9525">
            <a:noFill/>
            <a:miter lim="800000"/>
            <a:headEnd/>
            <a:tailEnd/>
          </a:ln>
        </p:spPr>
      </p:pic>
      <p:pic>
        <p:nvPicPr>
          <p:cNvPr id="50254" name="Image" descr="Image">
            <a:hlinkClick r:id="rId34" tooltip="Go to Cross-Stitched Cufflinks"/>
          </p:cNvPr>
          <p:cNvPicPr>
            <a:picLocks noChangeAspect="1"/>
          </p:cNvPicPr>
          <p:nvPr/>
        </p:nvPicPr>
        <p:blipFill>
          <a:blip r:embed="rId35" cstate="print"/>
          <a:srcRect/>
          <a:stretch>
            <a:fillRect/>
          </a:stretch>
        </p:blipFill>
        <p:spPr bwMode="auto">
          <a:xfrm>
            <a:off x="7715250" y="4881563"/>
            <a:ext cx="1285875" cy="1047750"/>
          </a:xfrm>
          <a:prstGeom prst="rect">
            <a:avLst/>
          </a:prstGeom>
          <a:noFill/>
          <a:ln w="9525">
            <a:noFill/>
            <a:miter lim="800000"/>
            <a:headEnd/>
            <a:tailEnd/>
          </a:ln>
        </p:spPr>
      </p:pic>
      <p:sp>
        <p:nvSpPr>
          <p:cNvPr id="50255" name="TextBox 77"/>
          <p:cNvSpPr txBox="1">
            <a:spLocks noChangeArrowheads="1"/>
          </p:cNvSpPr>
          <p:nvPr/>
        </p:nvSpPr>
        <p:spPr bwMode="auto">
          <a:xfrm>
            <a:off x="833437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4.3</a:t>
            </a:r>
          </a:p>
        </p:txBody>
      </p:sp>
      <p:sp>
        <p:nvSpPr>
          <p:cNvPr id="50256" name="TextBox 78"/>
          <p:cNvSpPr txBox="1">
            <a:spLocks noChangeArrowheads="1"/>
          </p:cNvSpPr>
          <p:nvPr/>
        </p:nvSpPr>
        <p:spPr bwMode="auto">
          <a:xfrm>
            <a:off x="762000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76595</a:t>
            </a:r>
          </a:p>
        </p:txBody>
      </p:sp>
      <p:sp>
        <p:nvSpPr>
          <p:cNvPr id="50257" name="TextBox 79"/>
          <p:cNvSpPr txBox="1">
            <a:spLocks noChangeArrowheads="1"/>
          </p:cNvSpPr>
          <p:nvPr/>
        </p:nvSpPr>
        <p:spPr bwMode="auto">
          <a:xfrm>
            <a:off x="771525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Cross-Stitched Cufflinks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header image" descr="header image"/>
          <p:cNvPicPr>
            <a:picLocks noChangeAspect="1"/>
          </p:cNvPicPr>
          <p:nvPr/>
        </p:nvPicPr>
        <p:blipFill>
          <a:blip r:embed="rId2" cstate="print"/>
          <a:srcRect/>
          <a:stretch>
            <a:fillRect/>
          </a:stretch>
        </p:blipFill>
        <p:spPr bwMode="auto">
          <a:xfrm>
            <a:off x="0" y="0"/>
            <a:ext cx="9144000" cy="1304925"/>
          </a:xfrm>
          <a:prstGeom prst="rect">
            <a:avLst/>
          </a:prstGeom>
          <a:noFill/>
          <a:ln w="9525">
            <a:noFill/>
            <a:miter lim="800000"/>
            <a:headEnd/>
            <a:tailEnd/>
          </a:ln>
        </p:spPr>
      </p:pic>
      <p:pic>
        <p:nvPicPr>
          <p:cNvPr id="2" name="TH Pro logo" descr="TH Pro logo"/>
          <p:cNvPicPr>
            <a:picLocks noChangeAspect="1"/>
          </p:cNvPicPr>
          <p:nvPr/>
        </p:nvPicPr>
        <p:blipFill>
          <a:blip r:embed="rId3" cstate="print"/>
          <a:stretch>
            <a:fillRect/>
          </a:stretch>
        </p:blipFill>
        <p:spPr>
          <a:xfrm>
            <a:off x="6762750" y="142875"/>
            <a:ext cx="2305050" cy="476250"/>
          </a:xfrm>
          <a:prstGeom prst="rect">
            <a:avLst/>
          </a:prstGeom>
          <a:effectLst>
            <a:outerShdw blurRad="57150" dist="95250" dir="2700000" algn="br" rotWithShape="0">
              <a:srgbClr val="000000">
                <a:alpha val="50000"/>
              </a:srgbClr>
            </a:outerShdw>
          </a:effectLst>
        </p:spPr>
      </p:pic>
      <p:sp>
        <p:nvSpPr>
          <p:cNvPr id="51204" name="TextBox 2">
            <a:hlinkClick r:id="rId4"/>
          </p:cNvPr>
          <p:cNvSpPr txBox="1">
            <a:spLocks noChangeArrowheads="1"/>
          </p:cNvSpPr>
          <p:nvPr/>
        </p:nvSpPr>
        <p:spPr bwMode="auto">
          <a:xfrm>
            <a:off x="0" y="6600825"/>
            <a:ext cx="9144000" cy="238125"/>
          </a:xfrm>
          <a:prstGeom prst="rect">
            <a:avLst/>
          </a:prstGeom>
          <a:noFill/>
          <a:ln w="9525">
            <a:noFill/>
            <a:miter lim="800000"/>
            <a:headEnd/>
            <a:tailEnd/>
          </a:ln>
        </p:spPr>
        <p:txBody>
          <a:bodyPr>
            <a:spAutoFit/>
          </a:bodyPr>
          <a:lstStyle/>
          <a:p>
            <a:pPr algn="r">
              <a:lnSpc>
                <a:spcPct val="100000"/>
              </a:lnSpc>
            </a:pPr>
            <a:r>
              <a:rPr lang="en-US" altLang="ko-KR" sz="1200">
                <a:solidFill>
                  <a:srgbClr val="000000"/>
                </a:solidFill>
                <a:ea typeface="굴림" charset="-127"/>
              </a:rPr>
              <a:t>http://www.trendhunter.com/id/78555                                                               Copyright © TrendHunter.com. All Rights Reserved</a:t>
            </a:r>
          </a:p>
        </p:txBody>
      </p:sp>
      <p:sp>
        <p:nvSpPr>
          <p:cNvPr id="51205" name="TextBox 3"/>
          <p:cNvSpPr txBox="1">
            <a:spLocks noChangeArrowheads="1"/>
          </p:cNvSpPr>
          <p:nvPr/>
        </p:nvSpPr>
        <p:spPr bwMode="auto">
          <a:xfrm>
            <a:off x="285750" y="142875"/>
            <a:ext cx="6667500" cy="571500"/>
          </a:xfrm>
          <a:prstGeom prst="rect">
            <a:avLst/>
          </a:prstGeom>
          <a:noFill/>
          <a:ln w="9525">
            <a:noFill/>
            <a:miter lim="800000"/>
            <a:headEnd/>
            <a:tailEnd/>
          </a:ln>
        </p:spPr>
        <p:txBody>
          <a:bodyPr>
            <a:spAutoFit/>
          </a:bodyPr>
          <a:lstStyle/>
          <a:p>
            <a:pPr>
              <a:lnSpc>
                <a:spcPct val="100000"/>
              </a:lnSpc>
            </a:pPr>
            <a:r>
              <a:rPr lang="en-US" altLang="ko-KR" sz="3000" b="1">
                <a:solidFill>
                  <a:srgbClr val="FFFFFF"/>
                </a:solidFill>
                <a:latin typeface="Calibri" pitchFamily="34" charset="0"/>
                <a:ea typeface="굴림" charset="-127"/>
              </a:rPr>
              <a:t>Rockstar Self-Expressionism</a:t>
            </a:r>
          </a:p>
        </p:txBody>
      </p:sp>
      <p:sp>
        <p:nvSpPr>
          <p:cNvPr id="51206" name="TextBox 4"/>
          <p:cNvSpPr txBox="1">
            <a:spLocks noChangeArrowheads="1"/>
          </p:cNvSpPr>
          <p:nvPr/>
        </p:nvSpPr>
        <p:spPr bwMode="auto">
          <a:xfrm>
            <a:off x="285750" y="638175"/>
            <a:ext cx="6667500" cy="171450"/>
          </a:xfrm>
          <a:prstGeom prst="rect">
            <a:avLst/>
          </a:prstGeom>
          <a:noFill/>
          <a:ln w="9525">
            <a:noFill/>
            <a:miter lim="800000"/>
            <a:headEnd/>
            <a:tailEnd/>
          </a:ln>
        </p:spPr>
        <p:txBody>
          <a:bodyPr>
            <a:spAutoFit/>
          </a:bodyPr>
          <a:lstStyle/>
          <a:p>
            <a:pPr>
              <a:lnSpc>
                <a:spcPct val="100000"/>
              </a:lnSpc>
            </a:pPr>
            <a:r>
              <a:rPr lang="en-US" altLang="ko-KR" sz="1800">
                <a:solidFill>
                  <a:srgbClr val="FF4EA9"/>
                </a:solidFill>
                <a:ea typeface="굴림" charset="-127"/>
              </a:rPr>
              <a:t>Rock 'n' roll styling and attitude receive newfangled attention</a:t>
            </a:r>
          </a:p>
        </p:txBody>
      </p:sp>
      <p:pic>
        <p:nvPicPr>
          <p:cNvPr id="51207" name="sidebar image" descr="sidebar image"/>
          <p:cNvPicPr>
            <a:picLocks noChangeAspect="1"/>
          </p:cNvPicPr>
          <p:nvPr/>
        </p:nvPicPr>
        <p:blipFill>
          <a:blip r:embed="rId5" cstate="print"/>
          <a:srcRect/>
          <a:stretch>
            <a:fillRect/>
          </a:stretch>
        </p:blipFill>
        <p:spPr bwMode="auto">
          <a:xfrm>
            <a:off x="7143750" y="1428750"/>
            <a:ext cx="1857375" cy="952500"/>
          </a:xfrm>
          <a:prstGeom prst="rect">
            <a:avLst/>
          </a:prstGeom>
          <a:noFill/>
          <a:ln w="9525">
            <a:noFill/>
            <a:miter lim="800000"/>
            <a:headEnd/>
            <a:tailEnd/>
          </a:ln>
        </p:spPr>
      </p:pic>
      <p:pic>
        <p:nvPicPr>
          <p:cNvPr id="51208" name="sidebar image" descr="sidebar image"/>
          <p:cNvPicPr>
            <a:picLocks noChangeAspect="1"/>
          </p:cNvPicPr>
          <p:nvPr/>
        </p:nvPicPr>
        <p:blipFill>
          <a:blip r:embed="rId6" cstate="print"/>
          <a:srcRect/>
          <a:stretch>
            <a:fillRect/>
          </a:stretch>
        </p:blipFill>
        <p:spPr bwMode="auto">
          <a:xfrm>
            <a:off x="7162800" y="1447800"/>
            <a:ext cx="1819275" cy="914400"/>
          </a:xfrm>
          <a:prstGeom prst="rect">
            <a:avLst/>
          </a:prstGeom>
          <a:noFill/>
          <a:ln w="9525">
            <a:noFill/>
            <a:miter lim="800000"/>
            <a:headEnd/>
            <a:tailEnd/>
          </a:ln>
        </p:spPr>
      </p:pic>
      <p:pic>
        <p:nvPicPr>
          <p:cNvPr id="51209" name="sidebar image" descr="sidebar image"/>
          <p:cNvPicPr>
            <a:picLocks noChangeAspect="1"/>
          </p:cNvPicPr>
          <p:nvPr/>
        </p:nvPicPr>
        <p:blipFill>
          <a:blip r:embed="rId7" cstate="print"/>
          <a:srcRect/>
          <a:stretch>
            <a:fillRect/>
          </a:stretch>
        </p:blipFill>
        <p:spPr bwMode="auto">
          <a:xfrm>
            <a:off x="7191375" y="1476375"/>
            <a:ext cx="1762125" cy="238125"/>
          </a:xfrm>
          <a:prstGeom prst="rect">
            <a:avLst/>
          </a:prstGeom>
          <a:noFill/>
          <a:ln w="9525">
            <a:noFill/>
            <a:miter lim="800000"/>
            <a:headEnd/>
            <a:tailEnd/>
          </a:ln>
        </p:spPr>
      </p:pic>
      <p:pic>
        <p:nvPicPr>
          <p:cNvPr id="51210" name="sidebar image" descr="sidebar image"/>
          <p:cNvPicPr>
            <a:picLocks noChangeAspect="1"/>
          </p:cNvPicPr>
          <p:nvPr/>
        </p:nvPicPr>
        <p:blipFill>
          <a:blip r:embed="rId8" cstate="print"/>
          <a:srcRect/>
          <a:stretch>
            <a:fillRect/>
          </a:stretch>
        </p:blipFill>
        <p:spPr bwMode="auto">
          <a:xfrm>
            <a:off x="7191375" y="1476375"/>
            <a:ext cx="1319213" cy="238125"/>
          </a:xfrm>
          <a:prstGeom prst="rect">
            <a:avLst/>
          </a:prstGeom>
          <a:noFill/>
          <a:ln w="9525">
            <a:noFill/>
            <a:miter lim="800000"/>
            <a:headEnd/>
            <a:tailEnd/>
          </a:ln>
        </p:spPr>
      </p:pic>
      <p:pic>
        <p:nvPicPr>
          <p:cNvPr id="51211" name="sidebar image" descr="sidebar image"/>
          <p:cNvPicPr>
            <a:picLocks noChangeAspect="1"/>
          </p:cNvPicPr>
          <p:nvPr/>
        </p:nvPicPr>
        <p:blipFill>
          <a:blip r:embed="rId9" cstate="print"/>
          <a:srcRect/>
          <a:stretch>
            <a:fillRect/>
          </a:stretch>
        </p:blipFill>
        <p:spPr bwMode="auto">
          <a:xfrm>
            <a:off x="7191375" y="1762125"/>
            <a:ext cx="619125" cy="571500"/>
          </a:xfrm>
          <a:prstGeom prst="rect">
            <a:avLst/>
          </a:prstGeom>
          <a:noFill/>
          <a:ln w="9525">
            <a:noFill/>
            <a:miter lim="800000"/>
            <a:headEnd/>
            <a:tailEnd/>
          </a:ln>
        </p:spPr>
      </p:pic>
      <p:sp>
        <p:nvSpPr>
          <p:cNvPr id="51212" name="TextBox 10"/>
          <p:cNvSpPr txBox="1">
            <a:spLocks noChangeArrowheads="1"/>
          </p:cNvSpPr>
          <p:nvPr/>
        </p:nvSpPr>
        <p:spPr bwMode="auto">
          <a:xfrm>
            <a:off x="7191375" y="1905000"/>
            <a:ext cx="619125" cy="5715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ea typeface="굴림" charset="-127"/>
              </a:rPr>
              <a:t>7.5</a:t>
            </a:r>
          </a:p>
        </p:txBody>
      </p:sp>
      <p:sp>
        <p:nvSpPr>
          <p:cNvPr id="51213" name="TextBox 11"/>
          <p:cNvSpPr txBox="1">
            <a:spLocks noChangeArrowheads="1"/>
          </p:cNvSpPr>
          <p:nvPr/>
        </p:nvSpPr>
        <p:spPr bwMode="auto">
          <a:xfrm>
            <a:off x="7191375" y="1762125"/>
            <a:ext cx="619125" cy="76200"/>
          </a:xfrm>
          <a:prstGeom prst="rect">
            <a:avLst/>
          </a:prstGeom>
          <a:noFill/>
          <a:ln w="9525">
            <a:noFill/>
            <a:miter lim="800000"/>
            <a:headEnd/>
            <a:tailEnd/>
          </a:ln>
        </p:spPr>
        <p:txBody>
          <a:bodyPr>
            <a:spAutoFit/>
          </a:bodyPr>
          <a:lstStyle/>
          <a:p>
            <a:pPr algn="ctr">
              <a:lnSpc>
                <a:spcPct val="100000"/>
              </a:lnSpc>
            </a:pPr>
            <a:r>
              <a:rPr lang="en-US" altLang="ko-KR" sz="800">
                <a:solidFill>
                  <a:srgbClr val="FFFFFF"/>
                </a:solidFill>
                <a:ea typeface="굴림" charset="-127"/>
              </a:rPr>
              <a:t>Score:</a:t>
            </a:r>
          </a:p>
        </p:txBody>
      </p:sp>
      <p:sp>
        <p:nvSpPr>
          <p:cNvPr id="51214" name="TextBox 12"/>
          <p:cNvSpPr txBox="1">
            <a:spLocks noChangeArrowheads="1"/>
          </p:cNvSpPr>
          <p:nvPr/>
        </p:nvSpPr>
        <p:spPr bwMode="auto">
          <a:xfrm>
            <a:off x="7810500" y="171450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This Year and Warm</a:t>
            </a:r>
          </a:p>
        </p:txBody>
      </p:sp>
      <p:sp>
        <p:nvSpPr>
          <p:cNvPr id="51215" name="TextBox 13"/>
          <p:cNvSpPr txBox="1">
            <a:spLocks noChangeArrowheads="1"/>
          </p:cNvSpPr>
          <p:nvPr/>
        </p:nvSpPr>
        <p:spPr bwMode="auto">
          <a:xfrm>
            <a:off x="7810500" y="1857375"/>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Top 9 Examples:</a:t>
            </a:r>
          </a:p>
        </p:txBody>
      </p:sp>
      <p:sp>
        <p:nvSpPr>
          <p:cNvPr id="51216" name="TextBox 14"/>
          <p:cNvSpPr txBox="1">
            <a:spLocks noChangeArrowheads="1"/>
          </p:cNvSpPr>
          <p:nvPr/>
        </p:nvSpPr>
        <p:spPr bwMode="auto">
          <a:xfrm>
            <a:off x="7810500" y="1952625"/>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92,872 Total Clicks</a:t>
            </a:r>
          </a:p>
        </p:txBody>
      </p:sp>
      <p:sp>
        <p:nvSpPr>
          <p:cNvPr id="51217" name="TextBox 15"/>
          <p:cNvSpPr txBox="1">
            <a:spLocks noChangeArrowheads="1"/>
          </p:cNvSpPr>
          <p:nvPr/>
        </p:nvSpPr>
        <p:spPr bwMode="auto">
          <a:xfrm>
            <a:off x="7810500" y="2095500"/>
            <a:ext cx="1143000" cy="76200"/>
          </a:xfrm>
          <a:prstGeom prst="rect">
            <a:avLst/>
          </a:prstGeom>
          <a:noFill/>
          <a:ln w="9525">
            <a:noFill/>
            <a:miter lim="800000"/>
            <a:headEnd/>
            <a:tailEnd/>
          </a:ln>
        </p:spPr>
        <p:txBody>
          <a:bodyPr>
            <a:spAutoFit/>
          </a:bodyPr>
          <a:lstStyle/>
          <a:p>
            <a:pPr>
              <a:lnSpc>
                <a:spcPct val="100000"/>
              </a:lnSpc>
            </a:pPr>
            <a:r>
              <a:rPr lang="en-US" altLang="ko-KR" sz="700">
                <a:solidFill>
                  <a:srgbClr val="000000"/>
                </a:solidFill>
                <a:ea typeface="굴림" charset="-127"/>
              </a:rPr>
              <a:t>Date Range:</a:t>
            </a:r>
          </a:p>
        </p:txBody>
      </p:sp>
      <p:sp>
        <p:nvSpPr>
          <p:cNvPr id="51218" name="TextBox 16"/>
          <p:cNvSpPr txBox="1">
            <a:spLocks noChangeArrowheads="1"/>
          </p:cNvSpPr>
          <p:nvPr/>
        </p:nvSpPr>
        <p:spPr bwMode="auto">
          <a:xfrm>
            <a:off x="7810500" y="2190750"/>
            <a:ext cx="1143000" cy="76200"/>
          </a:xfrm>
          <a:prstGeom prst="rect">
            <a:avLst/>
          </a:prstGeom>
          <a:noFill/>
          <a:ln w="9525">
            <a:noFill/>
            <a:miter lim="800000"/>
            <a:headEnd/>
            <a:tailEnd/>
          </a:ln>
        </p:spPr>
        <p:txBody>
          <a:bodyPr>
            <a:spAutoFit/>
          </a:bodyPr>
          <a:lstStyle/>
          <a:p>
            <a:pPr>
              <a:lnSpc>
                <a:spcPct val="100000"/>
              </a:lnSpc>
            </a:pPr>
            <a:r>
              <a:rPr lang="en-US" altLang="ko-KR" sz="700" b="1">
                <a:solidFill>
                  <a:srgbClr val="000000"/>
                </a:solidFill>
                <a:ea typeface="굴림" charset="-127"/>
              </a:rPr>
              <a:t>Oct 09 - Jun 10</a:t>
            </a:r>
          </a:p>
        </p:txBody>
      </p:sp>
      <p:pic>
        <p:nvPicPr>
          <p:cNvPr id="51219" name="sidebar image" descr="sidebar image"/>
          <p:cNvPicPr>
            <a:picLocks noChangeAspect="1"/>
          </p:cNvPicPr>
          <p:nvPr/>
        </p:nvPicPr>
        <p:blipFill>
          <a:blip r:embed="rId10" cstate="print"/>
          <a:srcRect/>
          <a:stretch>
            <a:fillRect/>
          </a:stretch>
        </p:blipFill>
        <p:spPr bwMode="auto">
          <a:xfrm>
            <a:off x="0" y="1304925"/>
            <a:ext cx="381000" cy="5553075"/>
          </a:xfrm>
          <a:prstGeom prst="rect">
            <a:avLst/>
          </a:prstGeom>
          <a:noFill/>
          <a:ln w="9525">
            <a:noFill/>
            <a:miter lim="800000"/>
            <a:headEnd/>
            <a:tailEnd/>
          </a:ln>
        </p:spPr>
      </p:pic>
      <p:sp>
        <p:nvSpPr>
          <p:cNvPr id="51220" name="TextBox 18"/>
          <p:cNvSpPr txBox="1">
            <a:spLocks noChangeArrowheads="1"/>
          </p:cNvSpPr>
          <p:nvPr/>
        </p:nvSpPr>
        <p:spPr bwMode="auto">
          <a:xfrm rot="-5400000">
            <a:off x="-1238250" y="5191125"/>
            <a:ext cx="2857500" cy="457200"/>
          </a:xfrm>
          <a:prstGeom prst="rect">
            <a:avLst/>
          </a:prstGeom>
          <a:noFill/>
          <a:ln w="9525">
            <a:noFill/>
            <a:miter lim="800000"/>
            <a:headEnd/>
            <a:tailEnd/>
          </a:ln>
        </p:spPr>
        <p:txBody>
          <a:bodyPr>
            <a:spAutoFit/>
          </a:bodyPr>
          <a:lstStyle/>
          <a:p>
            <a:pPr>
              <a:lnSpc>
                <a:spcPct val="100000"/>
              </a:lnSpc>
            </a:pPr>
            <a:r>
              <a:rPr lang="en-US" altLang="ko-KR" sz="2400" b="1">
                <a:solidFill>
                  <a:srgbClr val="FFFFFF"/>
                </a:solidFill>
                <a:latin typeface="Calibri" pitchFamily="34" charset="0"/>
                <a:ea typeface="굴림" charset="-127"/>
              </a:rPr>
              <a:t>Fashion</a:t>
            </a:r>
          </a:p>
        </p:txBody>
      </p:sp>
      <p:sp>
        <p:nvSpPr>
          <p:cNvPr id="51221" name="TextBox 19"/>
          <p:cNvSpPr txBox="1">
            <a:spLocks noChangeArrowheads="1"/>
          </p:cNvSpPr>
          <p:nvPr/>
        </p:nvSpPr>
        <p:spPr bwMode="auto">
          <a:xfrm>
            <a:off x="476250" y="1428750"/>
            <a:ext cx="6572250" cy="1143000"/>
          </a:xfrm>
          <a:prstGeom prst="rect">
            <a:avLst/>
          </a:prstGeom>
          <a:noFill/>
          <a:ln w="9525">
            <a:noFill/>
            <a:miter lim="800000"/>
            <a:headEnd/>
            <a:tailEnd/>
          </a:ln>
        </p:spPr>
        <p:txBody>
          <a:bodyPr>
            <a:spAutoFit/>
          </a:bodyPr>
          <a:lstStyle/>
          <a:p>
            <a:pPr>
              <a:lnSpc>
                <a:spcPct val="100000"/>
              </a:lnSpc>
            </a:pPr>
            <a:r>
              <a:rPr lang="en-US" altLang="ko-KR" sz="1300">
                <a:solidFill>
                  <a:srgbClr val="000000"/>
                </a:solidFill>
                <a:ea typeface="굴림" charset="-127"/>
              </a:rPr>
              <a:t>Implications - Rock 'n' roll is no longer a subculture, but something that inspires many facets of mainstream innovation. The renewed fascination with the rockstar lifestyle has trickled into industries from fashion to marketing, in which the glamorous life and hard attitude of rock 'n' roll is revived through ripped jeans and studded jackets, and rock-themed accommodations, events and artwork.</a:t>
            </a:r>
          </a:p>
        </p:txBody>
      </p:sp>
      <p:pic>
        <p:nvPicPr>
          <p:cNvPr id="51222" name="sidebar image" descr="sidebar image"/>
          <p:cNvPicPr>
            <a:picLocks noChangeAspect="1"/>
          </p:cNvPicPr>
          <p:nvPr/>
        </p:nvPicPr>
        <p:blipFill>
          <a:blip r:embed="rId11" cstate="print"/>
          <a:srcRect/>
          <a:stretch>
            <a:fillRect/>
          </a:stretch>
        </p:blipFill>
        <p:spPr bwMode="auto">
          <a:xfrm>
            <a:off x="552450" y="2933700"/>
            <a:ext cx="1323975" cy="1133475"/>
          </a:xfrm>
          <a:prstGeom prst="rect">
            <a:avLst/>
          </a:prstGeom>
          <a:noFill/>
          <a:ln w="9525">
            <a:noFill/>
            <a:miter lim="800000"/>
            <a:headEnd/>
            <a:tailEnd/>
          </a:ln>
        </p:spPr>
      </p:pic>
      <p:pic>
        <p:nvPicPr>
          <p:cNvPr id="51223" name="Image" descr="Image">
            <a:hlinkClick r:id="rId12" tooltip="Go to Rockin' Hotel Rooms"/>
          </p:cNvPr>
          <p:cNvPicPr>
            <a:picLocks noChangeAspect="1"/>
          </p:cNvPicPr>
          <p:nvPr/>
        </p:nvPicPr>
        <p:blipFill>
          <a:blip r:embed="rId13" cstate="print"/>
          <a:srcRect/>
          <a:stretch>
            <a:fillRect/>
          </a:stretch>
        </p:blipFill>
        <p:spPr bwMode="auto">
          <a:xfrm>
            <a:off x="571500" y="2976563"/>
            <a:ext cx="1285875" cy="1047750"/>
          </a:xfrm>
          <a:prstGeom prst="rect">
            <a:avLst/>
          </a:prstGeom>
          <a:noFill/>
          <a:ln w="9525">
            <a:noFill/>
            <a:miter lim="800000"/>
            <a:headEnd/>
            <a:tailEnd/>
          </a:ln>
        </p:spPr>
      </p:pic>
      <p:sp>
        <p:nvSpPr>
          <p:cNvPr id="51224" name="TextBox 22"/>
          <p:cNvSpPr txBox="1">
            <a:spLocks noChangeArrowheads="1"/>
          </p:cNvSpPr>
          <p:nvPr/>
        </p:nvSpPr>
        <p:spPr bwMode="auto">
          <a:xfrm>
            <a:off x="119062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Nov / 9.3</a:t>
            </a:r>
          </a:p>
        </p:txBody>
      </p:sp>
      <p:sp>
        <p:nvSpPr>
          <p:cNvPr id="51225" name="TextBox 23"/>
          <p:cNvSpPr txBox="1">
            <a:spLocks noChangeArrowheads="1"/>
          </p:cNvSpPr>
          <p:nvPr/>
        </p:nvSpPr>
        <p:spPr bwMode="auto">
          <a:xfrm>
            <a:off x="47625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58964</a:t>
            </a:r>
          </a:p>
        </p:txBody>
      </p:sp>
      <p:sp>
        <p:nvSpPr>
          <p:cNvPr id="51226" name="TextBox 24"/>
          <p:cNvSpPr txBox="1">
            <a:spLocks noChangeArrowheads="1"/>
          </p:cNvSpPr>
          <p:nvPr/>
        </p:nvSpPr>
        <p:spPr bwMode="auto">
          <a:xfrm>
            <a:off x="57150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Rockin' Hotel Rooms</a:t>
            </a:r>
          </a:p>
        </p:txBody>
      </p:sp>
      <p:pic>
        <p:nvPicPr>
          <p:cNvPr id="51227" name="sidebar image" descr="sidebar image"/>
          <p:cNvPicPr>
            <a:picLocks noChangeAspect="1"/>
          </p:cNvPicPr>
          <p:nvPr/>
        </p:nvPicPr>
        <p:blipFill>
          <a:blip r:embed="rId11" cstate="print"/>
          <a:srcRect/>
          <a:stretch>
            <a:fillRect/>
          </a:stretch>
        </p:blipFill>
        <p:spPr bwMode="auto">
          <a:xfrm>
            <a:off x="1981200" y="2933700"/>
            <a:ext cx="1323975" cy="1133475"/>
          </a:xfrm>
          <a:prstGeom prst="rect">
            <a:avLst/>
          </a:prstGeom>
          <a:noFill/>
          <a:ln w="9525">
            <a:noFill/>
            <a:miter lim="800000"/>
            <a:headEnd/>
            <a:tailEnd/>
          </a:ln>
        </p:spPr>
      </p:pic>
      <p:pic>
        <p:nvPicPr>
          <p:cNvPr id="51228" name="Image" descr="Image">
            <a:hlinkClick r:id="rId14" tooltip="Go to Hipster Rockstar Shoots"/>
          </p:cNvPr>
          <p:cNvPicPr>
            <a:picLocks noChangeAspect="1"/>
          </p:cNvPicPr>
          <p:nvPr/>
        </p:nvPicPr>
        <p:blipFill>
          <a:blip r:embed="rId15" cstate="print"/>
          <a:srcRect/>
          <a:stretch>
            <a:fillRect/>
          </a:stretch>
        </p:blipFill>
        <p:spPr bwMode="auto">
          <a:xfrm>
            <a:off x="2000250" y="2976563"/>
            <a:ext cx="1285875" cy="1047750"/>
          </a:xfrm>
          <a:prstGeom prst="rect">
            <a:avLst/>
          </a:prstGeom>
          <a:noFill/>
          <a:ln w="9525">
            <a:noFill/>
            <a:miter lim="800000"/>
            <a:headEnd/>
            <a:tailEnd/>
          </a:ln>
        </p:spPr>
      </p:pic>
      <p:sp>
        <p:nvSpPr>
          <p:cNvPr id="51229" name="TextBox 27"/>
          <p:cNvSpPr txBox="1">
            <a:spLocks noChangeArrowheads="1"/>
          </p:cNvSpPr>
          <p:nvPr/>
        </p:nvSpPr>
        <p:spPr bwMode="auto">
          <a:xfrm>
            <a:off x="261937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Nov / 8.6</a:t>
            </a:r>
          </a:p>
        </p:txBody>
      </p:sp>
      <p:sp>
        <p:nvSpPr>
          <p:cNvPr id="51230" name="TextBox 28"/>
          <p:cNvSpPr txBox="1">
            <a:spLocks noChangeArrowheads="1"/>
          </p:cNvSpPr>
          <p:nvPr/>
        </p:nvSpPr>
        <p:spPr bwMode="auto">
          <a:xfrm>
            <a:off x="190500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59785</a:t>
            </a:r>
          </a:p>
        </p:txBody>
      </p:sp>
      <p:sp>
        <p:nvSpPr>
          <p:cNvPr id="51231" name="TextBox 29"/>
          <p:cNvSpPr txBox="1">
            <a:spLocks noChangeArrowheads="1"/>
          </p:cNvSpPr>
          <p:nvPr/>
        </p:nvSpPr>
        <p:spPr bwMode="auto">
          <a:xfrm>
            <a:off x="200025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Hipster Rockstar Shoots</a:t>
            </a:r>
          </a:p>
        </p:txBody>
      </p:sp>
      <p:pic>
        <p:nvPicPr>
          <p:cNvPr id="51232" name="sidebar image" descr="sidebar image"/>
          <p:cNvPicPr>
            <a:picLocks noChangeAspect="1"/>
          </p:cNvPicPr>
          <p:nvPr/>
        </p:nvPicPr>
        <p:blipFill>
          <a:blip r:embed="rId11" cstate="print"/>
          <a:srcRect/>
          <a:stretch>
            <a:fillRect/>
          </a:stretch>
        </p:blipFill>
        <p:spPr bwMode="auto">
          <a:xfrm>
            <a:off x="3409950" y="2933700"/>
            <a:ext cx="1323975" cy="1133475"/>
          </a:xfrm>
          <a:prstGeom prst="rect">
            <a:avLst/>
          </a:prstGeom>
          <a:noFill/>
          <a:ln w="9525">
            <a:noFill/>
            <a:miter lim="800000"/>
            <a:headEnd/>
            <a:tailEnd/>
          </a:ln>
        </p:spPr>
      </p:pic>
      <p:pic>
        <p:nvPicPr>
          <p:cNvPr id="51233" name="Image" descr="Image">
            <a:hlinkClick r:id="rId16" tooltip="Go to Rock n Roll Editorials"/>
          </p:cNvPr>
          <p:cNvPicPr>
            <a:picLocks noChangeAspect="1"/>
          </p:cNvPicPr>
          <p:nvPr/>
        </p:nvPicPr>
        <p:blipFill>
          <a:blip r:embed="rId17" cstate="print"/>
          <a:srcRect/>
          <a:stretch>
            <a:fillRect/>
          </a:stretch>
        </p:blipFill>
        <p:spPr bwMode="auto">
          <a:xfrm>
            <a:off x="3429000" y="2976563"/>
            <a:ext cx="1285875" cy="1047750"/>
          </a:xfrm>
          <a:prstGeom prst="rect">
            <a:avLst/>
          </a:prstGeom>
          <a:noFill/>
          <a:ln w="9525">
            <a:noFill/>
            <a:miter lim="800000"/>
            <a:headEnd/>
            <a:tailEnd/>
          </a:ln>
        </p:spPr>
      </p:pic>
      <p:sp>
        <p:nvSpPr>
          <p:cNvPr id="51234" name="TextBox 32"/>
          <p:cNvSpPr txBox="1">
            <a:spLocks noChangeArrowheads="1"/>
          </p:cNvSpPr>
          <p:nvPr/>
        </p:nvSpPr>
        <p:spPr bwMode="auto">
          <a:xfrm>
            <a:off x="404812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Dec / 8.5</a:t>
            </a:r>
          </a:p>
        </p:txBody>
      </p:sp>
      <p:sp>
        <p:nvSpPr>
          <p:cNvPr id="51235" name="TextBox 33"/>
          <p:cNvSpPr txBox="1">
            <a:spLocks noChangeArrowheads="1"/>
          </p:cNvSpPr>
          <p:nvPr/>
        </p:nvSpPr>
        <p:spPr bwMode="auto">
          <a:xfrm>
            <a:off x="333375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62054</a:t>
            </a:r>
          </a:p>
        </p:txBody>
      </p:sp>
      <p:sp>
        <p:nvSpPr>
          <p:cNvPr id="51236" name="TextBox 34"/>
          <p:cNvSpPr txBox="1">
            <a:spLocks noChangeArrowheads="1"/>
          </p:cNvSpPr>
          <p:nvPr/>
        </p:nvSpPr>
        <p:spPr bwMode="auto">
          <a:xfrm>
            <a:off x="342900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Rock n Roll Editorials</a:t>
            </a:r>
          </a:p>
        </p:txBody>
      </p:sp>
      <p:pic>
        <p:nvPicPr>
          <p:cNvPr id="51237" name="sidebar image" descr="sidebar image"/>
          <p:cNvPicPr>
            <a:picLocks noChangeAspect="1"/>
          </p:cNvPicPr>
          <p:nvPr/>
        </p:nvPicPr>
        <p:blipFill>
          <a:blip r:embed="rId11" cstate="print"/>
          <a:srcRect/>
          <a:stretch>
            <a:fillRect/>
          </a:stretch>
        </p:blipFill>
        <p:spPr bwMode="auto">
          <a:xfrm>
            <a:off x="4838700" y="2933700"/>
            <a:ext cx="1323975" cy="1133475"/>
          </a:xfrm>
          <a:prstGeom prst="rect">
            <a:avLst/>
          </a:prstGeom>
          <a:noFill/>
          <a:ln w="9525">
            <a:noFill/>
            <a:miter lim="800000"/>
            <a:headEnd/>
            <a:tailEnd/>
          </a:ln>
        </p:spPr>
      </p:pic>
      <p:pic>
        <p:nvPicPr>
          <p:cNvPr id="51238" name="Image" descr="Image">
            <a:hlinkClick r:id="rId18" tooltip="Go to Aspiring Rockstar Couture"/>
          </p:cNvPr>
          <p:cNvPicPr>
            <a:picLocks noChangeAspect="1"/>
          </p:cNvPicPr>
          <p:nvPr/>
        </p:nvPicPr>
        <p:blipFill>
          <a:blip r:embed="rId19" cstate="print"/>
          <a:srcRect/>
          <a:stretch>
            <a:fillRect/>
          </a:stretch>
        </p:blipFill>
        <p:spPr bwMode="auto">
          <a:xfrm>
            <a:off x="4857750" y="2976563"/>
            <a:ext cx="1285875" cy="1047750"/>
          </a:xfrm>
          <a:prstGeom prst="rect">
            <a:avLst/>
          </a:prstGeom>
          <a:noFill/>
          <a:ln w="9525">
            <a:noFill/>
            <a:miter lim="800000"/>
            <a:headEnd/>
            <a:tailEnd/>
          </a:ln>
        </p:spPr>
      </p:pic>
      <p:sp>
        <p:nvSpPr>
          <p:cNvPr id="51239" name="TextBox 37"/>
          <p:cNvSpPr txBox="1">
            <a:spLocks noChangeArrowheads="1"/>
          </p:cNvSpPr>
          <p:nvPr/>
        </p:nvSpPr>
        <p:spPr bwMode="auto">
          <a:xfrm>
            <a:off x="547687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Mar / 8.2</a:t>
            </a:r>
          </a:p>
        </p:txBody>
      </p:sp>
      <p:sp>
        <p:nvSpPr>
          <p:cNvPr id="51240" name="TextBox 38"/>
          <p:cNvSpPr txBox="1">
            <a:spLocks noChangeArrowheads="1"/>
          </p:cNvSpPr>
          <p:nvPr/>
        </p:nvSpPr>
        <p:spPr bwMode="auto">
          <a:xfrm>
            <a:off x="476250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70674</a:t>
            </a:r>
          </a:p>
        </p:txBody>
      </p:sp>
      <p:sp>
        <p:nvSpPr>
          <p:cNvPr id="51241" name="TextBox 39"/>
          <p:cNvSpPr txBox="1">
            <a:spLocks noChangeArrowheads="1"/>
          </p:cNvSpPr>
          <p:nvPr/>
        </p:nvSpPr>
        <p:spPr bwMode="auto">
          <a:xfrm>
            <a:off x="485775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Aspiring Rockstar Couture</a:t>
            </a:r>
          </a:p>
        </p:txBody>
      </p:sp>
      <p:pic>
        <p:nvPicPr>
          <p:cNvPr id="51242" name="sidebar image" descr="sidebar image"/>
          <p:cNvPicPr>
            <a:picLocks noChangeAspect="1"/>
          </p:cNvPicPr>
          <p:nvPr/>
        </p:nvPicPr>
        <p:blipFill>
          <a:blip r:embed="rId11" cstate="print"/>
          <a:srcRect/>
          <a:stretch>
            <a:fillRect/>
          </a:stretch>
        </p:blipFill>
        <p:spPr bwMode="auto">
          <a:xfrm>
            <a:off x="6267450" y="2933700"/>
            <a:ext cx="1323975" cy="1133475"/>
          </a:xfrm>
          <a:prstGeom prst="rect">
            <a:avLst/>
          </a:prstGeom>
          <a:noFill/>
          <a:ln w="9525">
            <a:noFill/>
            <a:miter lim="800000"/>
            <a:headEnd/>
            <a:tailEnd/>
          </a:ln>
        </p:spPr>
      </p:pic>
      <p:pic>
        <p:nvPicPr>
          <p:cNvPr id="51243" name="Image" descr="Image">
            <a:hlinkClick r:id="rId20" tooltip="Go to Rockstar Beach Fashion"/>
          </p:cNvPr>
          <p:cNvPicPr>
            <a:picLocks noChangeAspect="1"/>
          </p:cNvPicPr>
          <p:nvPr/>
        </p:nvPicPr>
        <p:blipFill>
          <a:blip r:embed="rId21" cstate="print"/>
          <a:srcRect/>
          <a:stretch>
            <a:fillRect/>
          </a:stretch>
        </p:blipFill>
        <p:spPr bwMode="auto">
          <a:xfrm>
            <a:off x="6286500" y="2976563"/>
            <a:ext cx="1285875" cy="1047750"/>
          </a:xfrm>
          <a:prstGeom prst="rect">
            <a:avLst/>
          </a:prstGeom>
          <a:noFill/>
          <a:ln w="9525">
            <a:noFill/>
            <a:miter lim="800000"/>
            <a:headEnd/>
            <a:tailEnd/>
          </a:ln>
        </p:spPr>
      </p:pic>
      <p:sp>
        <p:nvSpPr>
          <p:cNvPr id="51244" name="TextBox 42"/>
          <p:cNvSpPr txBox="1">
            <a:spLocks noChangeArrowheads="1"/>
          </p:cNvSpPr>
          <p:nvPr/>
        </p:nvSpPr>
        <p:spPr bwMode="auto">
          <a:xfrm>
            <a:off x="690562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Jun / 7.9</a:t>
            </a:r>
          </a:p>
        </p:txBody>
      </p:sp>
      <p:sp>
        <p:nvSpPr>
          <p:cNvPr id="51245" name="TextBox 43"/>
          <p:cNvSpPr txBox="1">
            <a:spLocks noChangeArrowheads="1"/>
          </p:cNvSpPr>
          <p:nvPr/>
        </p:nvSpPr>
        <p:spPr bwMode="auto">
          <a:xfrm>
            <a:off x="619125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77322</a:t>
            </a:r>
          </a:p>
        </p:txBody>
      </p:sp>
      <p:sp>
        <p:nvSpPr>
          <p:cNvPr id="51246" name="TextBox 44"/>
          <p:cNvSpPr txBox="1">
            <a:spLocks noChangeArrowheads="1"/>
          </p:cNvSpPr>
          <p:nvPr/>
        </p:nvSpPr>
        <p:spPr bwMode="auto">
          <a:xfrm>
            <a:off x="628650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Rockstar Beach Fashion</a:t>
            </a:r>
          </a:p>
        </p:txBody>
      </p:sp>
      <p:pic>
        <p:nvPicPr>
          <p:cNvPr id="51247" name="sidebar image" descr="sidebar image"/>
          <p:cNvPicPr>
            <a:picLocks noChangeAspect="1"/>
          </p:cNvPicPr>
          <p:nvPr/>
        </p:nvPicPr>
        <p:blipFill>
          <a:blip r:embed="rId11" cstate="print"/>
          <a:srcRect/>
          <a:stretch>
            <a:fillRect/>
          </a:stretch>
        </p:blipFill>
        <p:spPr bwMode="auto">
          <a:xfrm>
            <a:off x="7696200" y="2933700"/>
            <a:ext cx="1323975" cy="1133475"/>
          </a:xfrm>
          <a:prstGeom prst="rect">
            <a:avLst/>
          </a:prstGeom>
          <a:noFill/>
          <a:ln w="9525">
            <a:noFill/>
            <a:miter lim="800000"/>
            <a:headEnd/>
            <a:tailEnd/>
          </a:ln>
        </p:spPr>
      </p:pic>
      <p:pic>
        <p:nvPicPr>
          <p:cNvPr id="51248" name="Image" descr="Image">
            <a:hlinkClick r:id="rId22" tooltip="Go to Goth Rocker Couture"/>
          </p:cNvPr>
          <p:cNvPicPr>
            <a:picLocks noChangeAspect="1"/>
          </p:cNvPicPr>
          <p:nvPr/>
        </p:nvPicPr>
        <p:blipFill>
          <a:blip r:embed="rId23" cstate="print"/>
          <a:srcRect/>
          <a:stretch>
            <a:fillRect/>
          </a:stretch>
        </p:blipFill>
        <p:spPr bwMode="auto">
          <a:xfrm>
            <a:off x="7715250" y="2976563"/>
            <a:ext cx="1285875" cy="1047750"/>
          </a:xfrm>
          <a:prstGeom prst="rect">
            <a:avLst/>
          </a:prstGeom>
          <a:noFill/>
          <a:ln w="9525">
            <a:noFill/>
            <a:miter lim="800000"/>
            <a:headEnd/>
            <a:tailEnd/>
          </a:ln>
        </p:spPr>
      </p:pic>
      <p:sp>
        <p:nvSpPr>
          <p:cNvPr id="51249" name="TextBox 47"/>
          <p:cNvSpPr txBox="1">
            <a:spLocks noChangeArrowheads="1"/>
          </p:cNvSpPr>
          <p:nvPr/>
        </p:nvSpPr>
        <p:spPr bwMode="auto">
          <a:xfrm>
            <a:off x="8334375" y="2762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Oct / 7.4</a:t>
            </a:r>
          </a:p>
        </p:txBody>
      </p:sp>
      <p:sp>
        <p:nvSpPr>
          <p:cNvPr id="51250" name="TextBox 48"/>
          <p:cNvSpPr txBox="1">
            <a:spLocks noChangeArrowheads="1"/>
          </p:cNvSpPr>
          <p:nvPr/>
        </p:nvSpPr>
        <p:spPr bwMode="auto">
          <a:xfrm>
            <a:off x="7620000" y="2762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58018</a:t>
            </a:r>
          </a:p>
        </p:txBody>
      </p:sp>
      <p:sp>
        <p:nvSpPr>
          <p:cNvPr id="51251" name="TextBox 49"/>
          <p:cNvSpPr txBox="1">
            <a:spLocks noChangeArrowheads="1"/>
          </p:cNvSpPr>
          <p:nvPr/>
        </p:nvSpPr>
        <p:spPr bwMode="auto">
          <a:xfrm>
            <a:off x="7715250" y="4048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Goth Rocker Couture</a:t>
            </a:r>
          </a:p>
        </p:txBody>
      </p:sp>
      <p:pic>
        <p:nvPicPr>
          <p:cNvPr id="51252" name="sidebar image" descr="sidebar image"/>
          <p:cNvPicPr>
            <a:picLocks noChangeAspect="1"/>
          </p:cNvPicPr>
          <p:nvPr/>
        </p:nvPicPr>
        <p:blipFill>
          <a:blip r:embed="rId11" cstate="print"/>
          <a:srcRect/>
          <a:stretch>
            <a:fillRect/>
          </a:stretch>
        </p:blipFill>
        <p:spPr bwMode="auto">
          <a:xfrm>
            <a:off x="552450" y="4838700"/>
            <a:ext cx="1323975" cy="1133475"/>
          </a:xfrm>
          <a:prstGeom prst="rect">
            <a:avLst/>
          </a:prstGeom>
          <a:noFill/>
          <a:ln w="9525">
            <a:noFill/>
            <a:miter lim="800000"/>
            <a:headEnd/>
            <a:tailEnd/>
          </a:ln>
        </p:spPr>
      </p:pic>
      <p:pic>
        <p:nvPicPr>
          <p:cNvPr id="51253" name="Image" descr="Image">
            <a:hlinkClick r:id="rId24" tooltip="Go to Rock Star Chic Shoes"/>
          </p:cNvPr>
          <p:cNvPicPr>
            <a:picLocks noChangeAspect="1"/>
          </p:cNvPicPr>
          <p:nvPr/>
        </p:nvPicPr>
        <p:blipFill>
          <a:blip r:embed="rId25" cstate="print"/>
          <a:srcRect/>
          <a:stretch>
            <a:fillRect/>
          </a:stretch>
        </p:blipFill>
        <p:spPr bwMode="auto">
          <a:xfrm>
            <a:off x="571500" y="4881563"/>
            <a:ext cx="1285875" cy="1047750"/>
          </a:xfrm>
          <a:prstGeom prst="rect">
            <a:avLst/>
          </a:prstGeom>
          <a:noFill/>
          <a:ln w="9525">
            <a:noFill/>
            <a:miter lim="800000"/>
            <a:headEnd/>
            <a:tailEnd/>
          </a:ln>
        </p:spPr>
      </p:pic>
      <p:sp>
        <p:nvSpPr>
          <p:cNvPr id="51254" name="TextBox 52"/>
          <p:cNvSpPr txBox="1">
            <a:spLocks noChangeArrowheads="1"/>
          </p:cNvSpPr>
          <p:nvPr/>
        </p:nvSpPr>
        <p:spPr bwMode="auto">
          <a:xfrm>
            <a:off x="119062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Nov / 7.1</a:t>
            </a:r>
          </a:p>
        </p:txBody>
      </p:sp>
      <p:sp>
        <p:nvSpPr>
          <p:cNvPr id="51255" name="TextBox 53"/>
          <p:cNvSpPr txBox="1">
            <a:spLocks noChangeArrowheads="1"/>
          </p:cNvSpPr>
          <p:nvPr/>
        </p:nvSpPr>
        <p:spPr bwMode="auto">
          <a:xfrm>
            <a:off x="47625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60427</a:t>
            </a:r>
          </a:p>
        </p:txBody>
      </p:sp>
      <p:sp>
        <p:nvSpPr>
          <p:cNvPr id="51256" name="TextBox 54"/>
          <p:cNvSpPr txBox="1">
            <a:spLocks noChangeArrowheads="1"/>
          </p:cNvSpPr>
          <p:nvPr/>
        </p:nvSpPr>
        <p:spPr bwMode="auto">
          <a:xfrm>
            <a:off x="57150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Rock Star Chic Shoes</a:t>
            </a:r>
          </a:p>
        </p:txBody>
      </p:sp>
      <p:pic>
        <p:nvPicPr>
          <p:cNvPr id="51257" name="sidebar image" descr="sidebar image"/>
          <p:cNvPicPr>
            <a:picLocks noChangeAspect="1"/>
          </p:cNvPicPr>
          <p:nvPr/>
        </p:nvPicPr>
        <p:blipFill>
          <a:blip r:embed="rId11" cstate="print"/>
          <a:srcRect/>
          <a:stretch>
            <a:fillRect/>
          </a:stretch>
        </p:blipFill>
        <p:spPr bwMode="auto">
          <a:xfrm>
            <a:off x="1981200" y="4838700"/>
            <a:ext cx="1323975" cy="1133475"/>
          </a:xfrm>
          <a:prstGeom prst="rect">
            <a:avLst/>
          </a:prstGeom>
          <a:noFill/>
          <a:ln w="9525">
            <a:noFill/>
            <a:miter lim="800000"/>
            <a:headEnd/>
            <a:tailEnd/>
          </a:ln>
        </p:spPr>
      </p:pic>
      <p:pic>
        <p:nvPicPr>
          <p:cNvPr id="51258" name="Image" descr="Image">
            <a:hlinkClick r:id="rId26" tooltip="Go to Rockstar Portraiture"/>
          </p:cNvPr>
          <p:cNvPicPr>
            <a:picLocks noChangeAspect="1"/>
          </p:cNvPicPr>
          <p:nvPr/>
        </p:nvPicPr>
        <p:blipFill>
          <a:blip r:embed="rId27" cstate="print"/>
          <a:srcRect/>
          <a:stretch>
            <a:fillRect/>
          </a:stretch>
        </p:blipFill>
        <p:spPr bwMode="auto">
          <a:xfrm>
            <a:off x="2000250" y="4881563"/>
            <a:ext cx="1285875" cy="1047750"/>
          </a:xfrm>
          <a:prstGeom prst="rect">
            <a:avLst/>
          </a:prstGeom>
          <a:noFill/>
          <a:ln w="9525">
            <a:noFill/>
            <a:miter lim="800000"/>
            <a:headEnd/>
            <a:tailEnd/>
          </a:ln>
        </p:spPr>
      </p:pic>
      <p:sp>
        <p:nvSpPr>
          <p:cNvPr id="51259" name="TextBox 57"/>
          <p:cNvSpPr txBox="1">
            <a:spLocks noChangeArrowheads="1"/>
          </p:cNvSpPr>
          <p:nvPr/>
        </p:nvSpPr>
        <p:spPr bwMode="auto">
          <a:xfrm>
            <a:off x="261937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May / 5.3</a:t>
            </a:r>
          </a:p>
        </p:txBody>
      </p:sp>
      <p:sp>
        <p:nvSpPr>
          <p:cNvPr id="51260" name="TextBox 58"/>
          <p:cNvSpPr txBox="1">
            <a:spLocks noChangeArrowheads="1"/>
          </p:cNvSpPr>
          <p:nvPr/>
        </p:nvSpPr>
        <p:spPr bwMode="auto">
          <a:xfrm>
            <a:off x="190500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76066</a:t>
            </a:r>
          </a:p>
        </p:txBody>
      </p:sp>
      <p:sp>
        <p:nvSpPr>
          <p:cNvPr id="51261" name="TextBox 59"/>
          <p:cNvSpPr txBox="1">
            <a:spLocks noChangeArrowheads="1"/>
          </p:cNvSpPr>
          <p:nvPr/>
        </p:nvSpPr>
        <p:spPr bwMode="auto">
          <a:xfrm>
            <a:off x="200025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Rockstar Portraiture</a:t>
            </a:r>
          </a:p>
        </p:txBody>
      </p:sp>
      <p:pic>
        <p:nvPicPr>
          <p:cNvPr id="51262" name="sidebar image" descr="sidebar image"/>
          <p:cNvPicPr>
            <a:picLocks noChangeAspect="1"/>
          </p:cNvPicPr>
          <p:nvPr/>
        </p:nvPicPr>
        <p:blipFill>
          <a:blip r:embed="rId11" cstate="print"/>
          <a:srcRect/>
          <a:stretch>
            <a:fillRect/>
          </a:stretch>
        </p:blipFill>
        <p:spPr bwMode="auto">
          <a:xfrm>
            <a:off x="3409950" y="4838700"/>
            <a:ext cx="1323975" cy="1133475"/>
          </a:xfrm>
          <a:prstGeom prst="rect">
            <a:avLst/>
          </a:prstGeom>
          <a:noFill/>
          <a:ln w="9525">
            <a:noFill/>
            <a:miter lim="800000"/>
            <a:headEnd/>
            <a:tailEnd/>
          </a:ln>
        </p:spPr>
      </p:pic>
      <p:pic>
        <p:nvPicPr>
          <p:cNvPr id="51263" name="Image" descr="Image">
            <a:hlinkClick r:id="rId28" tooltip="Go to Rockstar Cakes"/>
          </p:cNvPr>
          <p:cNvPicPr>
            <a:picLocks noChangeAspect="1"/>
          </p:cNvPicPr>
          <p:nvPr/>
        </p:nvPicPr>
        <p:blipFill>
          <a:blip r:embed="rId29" cstate="print"/>
          <a:srcRect/>
          <a:stretch>
            <a:fillRect/>
          </a:stretch>
        </p:blipFill>
        <p:spPr bwMode="auto">
          <a:xfrm>
            <a:off x="3429000" y="4881563"/>
            <a:ext cx="1285875" cy="1047750"/>
          </a:xfrm>
          <a:prstGeom prst="rect">
            <a:avLst/>
          </a:prstGeom>
          <a:noFill/>
          <a:ln w="9525">
            <a:noFill/>
            <a:miter lim="800000"/>
            <a:headEnd/>
            <a:tailEnd/>
          </a:ln>
        </p:spPr>
      </p:pic>
      <p:sp>
        <p:nvSpPr>
          <p:cNvPr id="51264" name="TextBox 62"/>
          <p:cNvSpPr txBox="1">
            <a:spLocks noChangeArrowheads="1"/>
          </p:cNvSpPr>
          <p:nvPr/>
        </p:nvSpPr>
        <p:spPr bwMode="auto">
          <a:xfrm>
            <a:off x="404812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Nov / 5.1</a:t>
            </a:r>
          </a:p>
        </p:txBody>
      </p:sp>
      <p:sp>
        <p:nvSpPr>
          <p:cNvPr id="51265" name="TextBox 63"/>
          <p:cNvSpPr txBox="1">
            <a:spLocks noChangeArrowheads="1"/>
          </p:cNvSpPr>
          <p:nvPr/>
        </p:nvSpPr>
        <p:spPr bwMode="auto">
          <a:xfrm>
            <a:off x="333375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58356</a:t>
            </a:r>
          </a:p>
        </p:txBody>
      </p:sp>
      <p:sp>
        <p:nvSpPr>
          <p:cNvPr id="51266" name="TextBox 64"/>
          <p:cNvSpPr txBox="1">
            <a:spLocks noChangeArrowheads="1"/>
          </p:cNvSpPr>
          <p:nvPr/>
        </p:nvSpPr>
        <p:spPr bwMode="auto">
          <a:xfrm>
            <a:off x="342900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Rockstar Cakes</a:t>
            </a:r>
          </a:p>
        </p:txBody>
      </p:sp>
      <p:pic>
        <p:nvPicPr>
          <p:cNvPr id="51267" name="sidebar image" descr="sidebar image"/>
          <p:cNvPicPr>
            <a:picLocks noChangeAspect="1"/>
          </p:cNvPicPr>
          <p:nvPr/>
        </p:nvPicPr>
        <p:blipFill>
          <a:blip r:embed="rId11" cstate="print"/>
          <a:srcRect/>
          <a:stretch>
            <a:fillRect/>
          </a:stretch>
        </p:blipFill>
        <p:spPr bwMode="auto">
          <a:xfrm>
            <a:off x="4838700" y="4838700"/>
            <a:ext cx="1323975" cy="1133475"/>
          </a:xfrm>
          <a:prstGeom prst="rect">
            <a:avLst/>
          </a:prstGeom>
          <a:noFill/>
          <a:ln w="9525">
            <a:noFill/>
            <a:miter lim="800000"/>
            <a:headEnd/>
            <a:tailEnd/>
          </a:ln>
        </p:spPr>
      </p:pic>
      <p:pic>
        <p:nvPicPr>
          <p:cNvPr id="51268" name="Image" descr="Image">
            <a:hlinkClick r:id="rId30" tooltip="Go to Rockstar Barn Fashion"/>
          </p:cNvPr>
          <p:cNvPicPr>
            <a:picLocks noChangeAspect="1"/>
          </p:cNvPicPr>
          <p:nvPr/>
        </p:nvPicPr>
        <p:blipFill>
          <a:blip r:embed="rId31" cstate="print"/>
          <a:srcRect/>
          <a:stretch>
            <a:fillRect/>
          </a:stretch>
        </p:blipFill>
        <p:spPr bwMode="auto">
          <a:xfrm>
            <a:off x="4857750" y="4881563"/>
            <a:ext cx="1285875" cy="1047750"/>
          </a:xfrm>
          <a:prstGeom prst="rect">
            <a:avLst/>
          </a:prstGeom>
          <a:noFill/>
          <a:ln w="9525">
            <a:noFill/>
            <a:miter lim="800000"/>
            <a:headEnd/>
            <a:tailEnd/>
          </a:ln>
        </p:spPr>
      </p:pic>
      <p:sp>
        <p:nvSpPr>
          <p:cNvPr id="51269" name="TextBox 67"/>
          <p:cNvSpPr txBox="1">
            <a:spLocks noChangeArrowheads="1"/>
          </p:cNvSpPr>
          <p:nvPr/>
        </p:nvSpPr>
        <p:spPr bwMode="auto">
          <a:xfrm>
            <a:off x="547687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Jun / 4.4</a:t>
            </a:r>
          </a:p>
        </p:txBody>
      </p:sp>
      <p:sp>
        <p:nvSpPr>
          <p:cNvPr id="51270" name="TextBox 68"/>
          <p:cNvSpPr txBox="1">
            <a:spLocks noChangeArrowheads="1"/>
          </p:cNvSpPr>
          <p:nvPr/>
        </p:nvSpPr>
        <p:spPr bwMode="auto">
          <a:xfrm>
            <a:off x="476250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76833</a:t>
            </a:r>
          </a:p>
        </p:txBody>
      </p:sp>
      <p:sp>
        <p:nvSpPr>
          <p:cNvPr id="51271" name="TextBox 69"/>
          <p:cNvSpPr txBox="1">
            <a:spLocks noChangeArrowheads="1"/>
          </p:cNvSpPr>
          <p:nvPr/>
        </p:nvSpPr>
        <p:spPr bwMode="auto">
          <a:xfrm>
            <a:off x="485775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Rockstar Barn Fashion</a:t>
            </a:r>
          </a:p>
        </p:txBody>
      </p:sp>
      <p:pic>
        <p:nvPicPr>
          <p:cNvPr id="51272" name="sidebar image" descr="sidebar image"/>
          <p:cNvPicPr>
            <a:picLocks noChangeAspect="1"/>
          </p:cNvPicPr>
          <p:nvPr/>
        </p:nvPicPr>
        <p:blipFill>
          <a:blip r:embed="rId11" cstate="print"/>
          <a:srcRect/>
          <a:stretch>
            <a:fillRect/>
          </a:stretch>
        </p:blipFill>
        <p:spPr bwMode="auto">
          <a:xfrm>
            <a:off x="6267450" y="4838700"/>
            <a:ext cx="1323975" cy="1133475"/>
          </a:xfrm>
          <a:prstGeom prst="rect">
            <a:avLst/>
          </a:prstGeom>
          <a:noFill/>
          <a:ln w="9525">
            <a:noFill/>
            <a:miter lim="800000"/>
            <a:headEnd/>
            <a:tailEnd/>
          </a:ln>
        </p:spPr>
      </p:pic>
      <p:pic>
        <p:nvPicPr>
          <p:cNvPr id="51273" name="Image" descr="Image">
            <a:hlinkClick r:id="rId32" tooltip="Go to Rockstar Wines"/>
          </p:cNvPr>
          <p:cNvPicPr>
            <a:picLocks noChangeAspect="1"/>
          </p:cNvPicPr>
          <p:nvPr/>
        </p:nvPicPr>
        <p:blipFill>
          <a:blip r:embed="rId33" cstate="print"/>
          <a:srcRect/>
          <a:stretch>
            <a:fillRect/>
          </a:stretch>
        </p:blipFill>
        <p:spPr bwMode="auto">
          <a:xfrm>
            <a:off x="6286500" y="4881563"/>
            <a:ext cx="1285875" cy="1047750"/>
          </a:xfrm>
          <a:prstGeom prst="rect">
            <a:avLst/>
          </a:prstGeom>
          <a:noFill/>
          <a:ln w="9525">
            <a:noFill/>
            <a:miter lim="800000"/>
            <a:headEnd/>
            <a:tailEnd/>
          </a:ln>
        </p:spPr>
      </p:pic>
      <p:sp>
        <p:nvSpPr>
          <p:cNvPr id="51274" name="TextBox 72"/>
          <p:cNvSpPr txBox="1">
            <a:spLocks noChangeArrowheads="1"/>
          </p:cNvSpPr>
          <p:nvPr/>
        </p:nvSpPr>
        <p:spPr bwMode="auto">
          <a:xfrm>
            <a:off x="690562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Nov / 4.2</a:t>
            </a:r>
          </a:p>
        </p:txBody>
      </p:sp>
      <p:sp>
        <p:nvSpPr>
          <p:cNvPr id="51275" name="TextBox 73"/>
          <p:cNvSpPr txBox="1">
            <a:spLocks noChangeArrowheads="1"/>
          </p:cNvSpPr>
          <p:nvPr/>
        </p:nvSpPr>
        <p:spPr bwMode="auto">
          <a:xfrm>
            <a:off x="619125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60181</a:t>
            </a:r>
          </a:p>
        </p:txBody>
      </p:sp>
      <p:sp>
        <p:nvSpPr>
          <p:cNvPr id="51276" name="TextBox 74"/>
          <p:cNvSpPr txBox="1">
            <a:spLocks noChangeArrowheads="1"/>
          </p:cNvSpPr>
          <p:nvPr/>
        </p:nvSpPr>
        <p:spPr bwMode="auto">
          <a:xfrm>
            <a:off x="628650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Rockstar Wines</a:t>
            </a:r>
          </a:p>
        </p:txBody>
      </p:sp>
      <p:pic>
        <p:nvPicPr>
          <p:cNvPr id="51277" name="sidebar image" descr="sidebar image"/>
          <p:cNvPicPr>
            <a:picLocks noChangeAspect="1"/>
          </p:cNvPicPr>
          <p:nvPr/>
        </p:nvPicPr>
        <p:blipFill>
          <a:blip r:embed="rId11" cstate="print"/>
          <a:srcRect/>
          <a:stretch>
            <a:fillRect/>
          </a:stretch>
        </p:blipFill>
        <p:spPr bwMode="auto">
          <a:xfrm>
            <a:off x="7696200" y="4838700"/>
            <a:ext cx="1323975" cy="1133475"/>
          </a:xfrm>
          <a:prstGeom prst="rect">
            <a:avLst/>
          </a:prstGeom>
          <a:noFill/>
          <a:ln w="9525">
            <a:noFill/>
            <a:miter lim="800000"/>
            <a:headEnd/>
            <a:tailEnd/>
          </a:ln>
        </p:spPr>
      </p:pic>
      <p:pic>
        <p:nvPicPr>
          <p:cNvPr id="51278" name="Image" descr="Image">
            <a:hlinkClick r:id="rId34" tooltip="Go to Rockstar Soda Promos"/>
          </p:cNvPr>
          <p:cNvPicPr>
            <a:picLocks noChangeAspect="1"/>
          </p:cNvPicPr>
          <p:nvPr/>
        </p:nvPicPr>
        <p:blipFill>
          <a:blip r:embed="rId35" cstate="print"/>
          <a:srcRect/>
          <a:stretch>
            <a:fillRect/>
          </a:stretch>
        </p:blipFill>
        <p:spPr bwMode="auto">
          <a:xfrm>
            <a:off x="7715250" y="4881563"/>
            <a:ext cx="1285875" cy="1047750"/>
          </a:xfrm>
          <a:prstGeom prst="rect">
            <a:avLst/>
          </a:prstGeom>
          <a:noFill/>
          <a:ln w="9525">
            <a:noFill/>
            <a:miter lim="800000"/>
            <a:headEnd/>
            <a:tailEnd/>
          </a:ln>
        </p:spPr>
      </p:pic>
      <p:sp>
        <p:nvSpPr>
          <p:cNvPr id="51279" name="TextBox 77"/>
          <p:cNvSpPr txBox="1">
            <a:spLocks noChangeArrowheads="1"/>
          </p:cNvSpPr>
          <p:nvPr/>
        </p:nvSpPr>
        <p:spPr bwMode="auto">
          <a:xfrm>
            <a:off x="8334375" y="4667250"/>
            <a:ext cx="762000" cy="238125"/>
          </a:xfrm>
          <a:prstGeom prst="rect">
            <a:avLst/>
          </a:prstGeom>
          <a:noFill/>
          <a:ln w="9525">
            <a:noFill/>
            <a:miter lim="800000"/>
            <a:headEnd/>
            <a:tailEnd/>
          </a:ln>
        </p:spPr>
        <p:txBody>
          <a:bodyPr>
            <a:spAutoFit/>
          </a:bodyPr>
          <a:lstStyle/>
          <a:p>
            <a:pPr algn="r">
              <a:lnSpc>
                <a:spcPct val="100000"/>
              </a:lnSpc>
            </a:pPr>
            <a:r>
              <a:rPr lang="en-US" altLang="ko-KR" sz="900">
                <a:solidFill>
                  <a:srgbClr val="000000"/>
                </a:solidFill>
                <a:ea typeface="굴림" charset="-127"/>
              </a:rPr>
              <a:t>Jan / 3.6</a:t>
            </a:r>
          </a:p>
        </p:txBody>
      </p:sp>
      <p:sp>
        <p:nvSpPr>
          <p:cNvPr id="51280" name="TextBox 78"/>
          <p:cNvSpPr txBox="1">
            <a:spLocks noChangeArrowheads="1"/>
          </p:cNvSpPr>
          <p:nvPr/>
        </p:nvSpPr>
        <p:spPr bwMode="auto">
          <a:xfrm>
            <a:off x="7620000" y="4667250"/>
            <a:ext cx="571500" cy="238125"/>
          </a:xfrm>
          <a:prstGeom prst="rect">
            <a:avLst/>
          </a:prstGeom>
          <a:noFill/>
          <a:ln w="9525">
            <a:noFill/>
            <a:miter lim="800000"/>
            <a:headEnd/>
            <a:tailEnd/>
          </a:ln>
        </p:spPr>
        <p:txBody>
          <a:bodyPr>
            <a:spAutoFit/>
          </a:bodyPr>
          <a:lstStyle/>
          <a:p>
            <a:pPr>
              <a:lnSpc>
                <a:spcPct val="100000"/>
              </a:lnSpc>
            </a:pPr>
            <a:r>
              <a:rPr lang="en-US" altLang="ko-KR" sz="900">
                <a:solidFill>
                  <a:srgbClr val="000000"/>
                </a:solidFill>
                <a:ea typeface="굴림" charset="-127"/>
              </a:rPr>
              <a:t>65442</a:t>
            </a:r>
          </a:p>
        </p:txBody>
      </p:sp>
      <p:sp>
        <p:nvSpPr>
          <p:cNvPr id="51281" name="TextBox 79"/>
          <p:cNvSpPr txBox="1">
            <a:spLocks noChangeArrowheads="1"/>
          </p:cNvSpPr>
          <p:nvPr/>
        </p:nvSpPr>
        <p:spPr bwMode="auto">
          <a:xfrm>
            <a:off x="7715250" y="5953125"/>
            <a:ext cx="1285875" cy="333375"/>
          </a:xfrm>
          <a:prstGeom prst="rect">
            <a:avLst/>
          </a:prstGeom>
          <a:noFill/>
          <a:ln w="9525">
            <a:noFill/>
            <a:miter lim="800000"/>
            <a:headEnd/>
            <a:tailEnd/>
          </a:ln>
        </p:spPr>
        <p:txBody>
          <a:bodyPr>
            <a:spAutoFit/>
          </a:bodyPr>
          <a:lstStyle/>
          <a:p>
            <a:pPr algn="ctr">
              <a:lnSpc>
                <a:spcPct val="100000"/>
              </a:lnSpc>
            </a:pPr>
            <a:r>
              <a:rPr lang="en-US" altLang="ko-KR" sz="1100">
                <a:solidFill>
                  <a:srgbClr val="000000"/>
                </a:solidFill>
                <a:ea typeface="굴림" charset="-127"/>
              </a:rPr>
              <a:t>Rockstar Soda Promos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5"/>
          <p:cNvSpPr>
            <a:spLocks noChangeArrowheads="1"/>
          </p:cNvSpPr>
          <p:nvPr/>
        </p:nvSpPr>
        <p:spPr bwMode="auto">
          <a:xfrm>
            <a:off x="381000" y="0"/>
            <a:ext cx="8763000" cy="6858000"/>
          </a:xfrm>
          <a:prstGeom prst="rect">
            <a:avLst/>
          </a:prstGeom>
          <a:solidFill>
            <a:schemeClr val="bg1"/>
          </a:solidFill>
          <a:ln w="9525" algn="ctr">
            <a:noFill/>
            <a:miter lim="800000"/>
            <a:headEnd/>
            <a:tailEnd/>
          </a:ln>
        </p:spPr>
        <p:txBody>
          <a:bodyPr anchor="ctr"/>
          <a:lstStyle/>
          <a:p>
            <a:endParaRPr lang="ko-KR" altLang="ko-KR"/>
          </a:p>
        </p:txBody>
      </p:sp>
      <p:sp>
        <p:nvSpPr>
          <p:cNvPr id="52227" name="Rectangle 17"/>
          <p:cNvSpPr>
            <a:spLocks noChangeArrowheads="1"/>
          </p:cNvSpPr>
          <p:nvPr/>
        </p:nvSpPr>
        <p:spPr bwMode="auto">
          <a:xfrm>
            <a:off x="0" y="0"/>
            <a:ext cx="381000" cy="6858000"/>
          </a:xfrm>
          <a:prstGeom prst="rect">
            <a:avLst/>
          </a:prstGeom>
          <a:solidFill>
            <a:srgbClr val="FF0000"/>
          </a:solidFill>
          <a:ln w="9525">
            <a:noFill/>
            <a:miter lim="800000"/>
            <a:headEnd/>
            <a:tailEnd/>
          </a:ln>
        </p:spPr>
        <p:txBody>
          <a:bodyPr wrap="none" anchor="ctr"/>
          <a:lstStyle/>
          <a:p>
            <a:endParaRPr lang="ko-KR" altLang="ko-KR"/>
          </a:p>
        </p:txBody>
      </p:sp>
      <p:sp>
        <p:nvSpPr>
          <p:cNvPr id="484370" name="Rectangle 18"/>
          <p:cNvSpPr>
            <a:spLocks noChangeArrowheads="1"/>
          </p:cNvSpPr>
          <p:nvPr/>
        </p:nvSpPr>
        <p:spPr bwMode="auto">
          <a:xfrm>
            <a:off x="533400" y="4191000"/>
            <a:ext cx="8305800" cy="1354138"/>
          </a:xfrm>
          <a:prstGeom prst="rect">
            <a:avLst/>
          </a:prstGeom>
          <a:noFill/>
          <a:ln w="9525">
            <a:noFill/>
            <a:miter lim="800000"/>
            <a:headEnd/>
            <a:tailEnd/>
          </a:ln>
          <a:effectLst/>
        </p:spPr>
        <p:txBody>
          <a:bodyPr>
            <a:spAutoFit/>
          </a:bodyPr>
          <a:lstStyle/>
          <a:p>
            <a:pPr eaLnBrk="0" hangingPunct="0">
              <a:lnSpc>
                <a:spcPct val="100000"/>
              </a:lnSpc>
            </a:pPr>
            <a:r>
              <a:rPr lang="en-US" altLang="ko-KR" sz="5400">
                <a:solidFill>
                  <a:schemeClr val="tx1"/>
                </a:solidFill>
                <a:latin typeface="Arial Black" pitchFamily="34" charset="0"/>
                <a:ea typeface="굴림" charset="-127"/>
              </a:rPr>
              <a:t>Get 1,000+ More!</a:t>
            </a:r>
            <a:r>
              <a:rPr lang="en-US" altLang="ko-KR" sz="5400" b="1">
                <a:solidFill>
                  <a:schemeClr val="tx1"/>
                </a:solidFill>
                <a:ea typeface="굴림" charset="-127"/>
              </a:rPr>
              <a:t/>
            </a:r>
            <a:br>
              <a:rPr lang="en-US" altLang="ko-KR" sz="5400" b="1">
                <a:solidFill>
                  <a:schemeClr val="tx1"/>
                </a:solidFill>
                <a:ea typeface="굴림" charset="-127"/>
              </a:rPr>
            </a:br>
            <a:r>
              <a:rPr lang="en-US" altLang="ko-KR" sz="2800" b="1">
                <a:solidFill>
                  <a:srgbClr val="595959"/>
                </a:solidFill>
                <a:ea typeface="굴림" charset="-127"/>
              </a:rPr>
              <a:t>Find more at TrendHunter.com/TrendReports</a:t>
            </a:r>
            <a:endParaRPr lang="en-US" altLang="ko-KR" sz="2000">
              <a:solidFill>
                <a:srgbClr val="595959"/>
              </a:solidFill>
              <a:latin typeface="Arial Black" pitchFamily="34" charset="0"/>
              <a:ea typeface="굴림" charset="-127"/>
            </a:endParaRPr>
          </a:p>
        </p:txBody>
      </p:sp>
      <p:sp>
        <p:nvSpPr>
          <p:cNvPr id="52229" name="Rectangle 14"/>
          <p:cNvSpPr>
            <a:spLocks noChangeArrowheads="1"/>
          </p:cNvSpPr>
          <p:nvPr/>
        </p:nvSpPr>
        <p:spPr bwMode="auto">
          <a:xfrm>
            <a:off x="0" y="2286000"/>
            <a:ext cx="9144000" cy="1752600"/>
          </a:xfrm>
          <a:prstGeom prst="rect">
            <a:avLst/>
          </a:prstGeom>
          <a:solidFill>
            <a:srgbClr val="000000"/>
          </a:solidFill>
          <a:ln w="9525" algn="ctr">
            <a:solidFill>
              <a:schemeClr val="tx1"/>
            </a:solidFill>
            <a:miter lim="800000"/>
            <a:headEnd/>
            <a:tailEnd/>
          </a:ln>
        </p:spPr>
        <p:txBody>
          <a:bodyPr anchor="ctr"/>
          <a:lstStyle/>
          <a:p>
            <a:endParaRPr lang="ko-KR" altLang="ko-KR"/>
          </a:p>
        </p:txBody>
      </p:sp>
      <p:pic>
        <p:nvPicPr>
          <p:cNvPr id="52230" name="Picture 13" descr="C:\Users\Jeremy\Desktop\Logo2010pro-logo.gif"/>
          <p:cNvPicPr>
            <a:picLocks noChangeAspect="1" noChangeArrowheads="1"/>
          </p:cNvPicPr>
          <p:nvPr/>
        </p:nvPicPr>
        <p:blipFill>
          <a:blip r:embed="rId2" cstate="print"/>
          <a:srcRect/>
          <a:stretch>
            <a:fillRect/>
          </a:stretch>
        </p:blipFill>
        <p:spPr bwMode="auto">
          <a:xfrm>
            <a:off x="457200" y="2514600"/>
            <a:ext cx="6248400" cy="1301750"/>
          </a:xfrm>
          <a:prstGeom prst="rect">
            <a:avLst/>
          </a:prstGeom>
          <a:noFill/>
          <a:ln w="9525">
            <a:noFill/>
            <a:miter lim="800000"/>
            <a:headEnd/>
            <a:tailEnd/>
          </a:ln>
        </p:spPr>
      </p:pic>
      <p:pic>
        <p:nvPicPr>
          <p:cNvPr id="52231" name="Picture 13" descr="TrendReportsLogoWhite.jpg"/>
          <p:cNvPicPr>
            <a:picLocks noGrp="1" noChangeAspect="1"/>
          </p:cNvPicPr>
          <p:nvPr isPhoto="1"/>
        </p:nvPicPr>
        <p:blipFill>
          <a:blip r:embed="rId3" cstate="print"/>
          <a:srcRect/>
          <a:stretch>
            <a:fillRect/>
          </a:stretch>
        </p:blipFill>
        <p:spPr bwMode="auto">
          <a:xfrm>
            <a:off x="6096000" y="6189663"/>
            <a:ext cx="3048000" cy="63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3"/>
          <p:cNvSpPr txBox="1">
            <a:spLocks noGrp="1"/>
          </p:cNvSpPr>
          <p:nvPr/>
        </p:nvSpPr>
        <p:spPr bwMode="auto">
          <a:xfrm>
            <a:off x="3124200" y="6629400"/>
            <a:ext cx="2895600" cy="168275"/>
          </a:xfrm>
          <a:prstGeom prst="rect">
            <a:avLst/>
          </a:prstGeom>
          <a:noFill/>
          <a:ln w="9525">
            <a:noFill/>
            <a:miter lim="800000"/>
            <a:headEnd/>
            <a:tailEnd/>
          </a:ln>
        </p:spPr>
        <p:txBody>
          <a:bodyPr/>
          <a:lstStyle/>
          <a:p>
            <a:pPr algn="ctr"/>
            <a:fld id="{BAE0BC23-F1AD-4629-B464-B4DAB24784D8}" type="slidenum">
              <a:rPr lang="en-US" altLang="ko-KR" sz="1000">
                <a:ea typeface="굴림" charset="-127"/>
              </a:rPr>
              <a:pPr algn="ctr"/>
              <a:t>3</a:t>
            </a:fld>
            <a:endParaRPr lang="en-US" altLang="ko-KR" sz="1000">
              <a:ea typeface="굴림" charset="-127"/>
            </a:endParaRPr>
          </a:p>
        </p:txBody>
      </p:sp>
      <p:sp>
        <p:nvSpPr>
          <p:cNvPr id="28675" name="Rectangle 2"/>
          <p:cNvSpPr>
            <a:spLocks noGrp="1" noChangeArrowheads="1"/>
          </p:cNvSpPr>
          <p:nvPr>
            <p:ph type="title" idx="4294967295"/>
          </p:nvPr>
        </p:nvSpPr>
        <p:spPr>
          <a:xfrm>
            <a:off x="304800" y="304800"/>
            <a:ext cx="7467600" cy="668338"/>
          </a:xfrm>
        </p:spPr>
        <p:txBody>
          <a:bodyPr/>
          <a:lstStyle/>
          <a:p>
            <a:pPr eaLnBrk="1" hangingPunct="1">
              <a:lnSpc>
                <a:spcPct val="80000"/>
              </a:lnSpc>
            </a:pPr>
            <a:r>
              <a:rPr lang="en-US" altLang="ko-KR" sz="4600" b="1" smtClean="0">
                <a:latin typeface="Arial Black" pitchFamily="34" charset="0"/>
                <a:ea typeface="굴림" charset="-127"/>
              </a:rPr>
              <a:t>TREND HUNTER</a:t>
            </a:r>
            <a:br>
              <a:rPr lang="en-US" altLang="ko-KR" sz="4600" b="1" smtClean="0">
                <a:latin typeface="Arial Black" pitchFamily="34" charset="0"/>
                <a:ea typeface="굴림" charset="-127"/>
              </a:rPr>
            </a:br>
            <a:r>
              <a:rPr lang="en-US" altLang="ko-KR" sz="2200" smtClean="0">
                <a:solidFill>
                  <a:srgbClr val="FF0000"/>
                </a:solidFill>
                <a:ea typeface="굴림" charset="-127"/>
              </a:rPr>
              <a:t>2011 TREND REPORT</a:t>
            </a:r>
          </a:p>
        </p:txBody>
      </p:sp>
      <p:sp>
        <p:nvSpPr>
          <p:cNvPr id="28676" name="Rectangle 4"/>
          <p:cNvSpPr>
            <a:spLocks noChangeArrowheads="1"/>
          </p:cNvSpPr>
          <p:nvPr/>
        </p:nvSpPr>
        <p:spPr bwMode="auto">
          <a:xfrm>
            <a:off x="762000" y="1752600"/>
            <a:ext cx="8229600" cy="1643063"/>
          </a:xfrm>
          <a:prstGeom prst="rect">
            <a:avLst/>
          </a:prstGeom>
          <a:noFill/>
          <a:ln w="9525">
            <a:noFill/>
            <a:miter lim="800000"/>
            <a:headEnd/>
            <a:tailEnd/>
          </a:ln>
        </p:spPr>
        <p:txBody>
          <a:bodyPr>
            <a:spAutoFit/>
          </a:bodyPr>
          <a:lstStyle/>
          <a:p>
            <a:pPr marL="688975" indent="-688975" eaLnBrk="0" hangingPunct="0">
              <a:buFontTx/>
              <a:buAutoNum type="romanUcPeriod"/>
            </a:pPr>
            <a:r>
              <a:rPr lang="en-US" altLang="ko-KR" sz="2800">
                <a:solidFill>
                  <a:schemeClr val="tx1"/>
                </a:solidFill>
                <a:latin typeface="Arial Black" pitchFamily="34" charset="0"/>
                <a:ea typeface="굴림" charset="-127"/>
              </a:rPr>
              <a:t>Background</a:t>
            </a:r>
            <a:r>
              <a:rPr lang="en-US" altLang="ko-KR" sz="2800">
                <a:latin typeface="Arial Black" pitchFamily="34" charset="0"/>
                <a:ea typeface="굴림" charset="-127"/>
              </a:rPr>
              <a:t/>
            </a:r>
            <a:br>
              <a:rPr lang="en-US" altLang="ko-KR" sz="2800">
                <a:latin typeface="Arial Black" pitchFamily="34" charset="0"/>
                <a:ea typeface="굴림" charset="-127"/>
              </a:rPr>
            </a:br>
            <a:r>
              <a:rPr lang="en-US" altLang="ko-KR" sz="1400">
                <a:solidFill>
                  <a:schemeClr val="bg2"/>
                </a:solidFill>
                <a:latin typeface="Verdana" pitchFamily="34" charset="0"/>
                <a:ea typeface="굴림" charset="-127"/>
              </a:rPr>
              <a:t>About Trend Hunter and This Report</a:t>
            </a:r>
            <a:br>
              <a:rPr lang="en-US" altLang="ko-KR" sz="1400">
                <a:solidFill>
                  <a:schemeClr val="bg2"/>
                </a:solidFill>
                <a:latin typeface="Verdana" pitchFamily="34" charset="0"/>
                <a:ea typeface="굴림" charset="-127"/>
              </a:rPr>
            </a:br>
            <a:r>
              <a:rPr lang="en-US" altLang="ko-KR" sz="1400">
                <a:solidFill>
                  <a:srgbClr val="FF9900"/>
                </a:solidFill>
                <a:latin typeface="Verdana" pitchFamily="34" charset="0"/>
                <a:ea typeface="굴림" charset="-127"/>
              </a:rPr>
              <a:t/>
            </a:r>
            <a:br>
              <a:rPr lang="en-US" altLang="ko-KR" sz="1400">
                <a:solidFill>
                  <a:srgbClr val="FF9900"/>
                </a:solidFill>
                <a:latin typeface="Verdana" pitchFamily="34" charset="0"/>
                <a:ea typeface="굴림" charset="-127"/>
              </a:rPr>
            </a:br>
            <a:endParaRPr lang="en-US" altLang="ko-KR" sz="1400">
              <a:solidFill>
                <a:srgbClr val="FF9900"/>
              </a:solidFill>
              <a:latin typeface="Verdana" pitchFamily="34" charset="0"/>
              <a:ea typeface="굴림" charset="-127"/>
            </a:endParaRPr>
          </a:p>
          <a:p>
            <a:pPr marL="688975" indent="-688975" eaLnBrk="0" hangingPunct="0">
              <a:buFontTx/>
              <a:buAutoNum type="romanUcPeriod"/>
            </a:pPr>
            <a:r>
              <a:rPr lang="en-US" altLang="ko-KR" sz="2800">
                <a:solidFill>
                  <a:schemeClr val="tx1"/>
                </a:solidFill>
                <a:latin typeface="Arial Black" pitchFamily="34" charset="0"/>
                <a:ea typeface="굴림" charset="-127"/>
              </a:rPr>
              <a:t>Sample Trend Clusters</a:t>
            </a:r>
            <a:r>
              <a:rPr lang="en-US" altLang="ko-KR" sz="2800">
                <a:latin typeface="Arial Black" pitchFamily="34" charset="0"/>
                <a:ea typeface="굴림" charset="-127"/>
              </a:rPr>
              <a:t/>
            </a:r>
            <a:br>
              <a:rPr lang="en-US" altLang="ko-KR" sz="2800">
                <a:latin typeface="Arial Black" pitchFamily="34" charset="0"/>
                <a:ea typeface="굴림" charset="-127"/>
              </a:rPr>
            </a:br>
            <a:r>
              <a:rPr lang="en-US" altLang="ko-KR" sz="1400">
                <a:solidFill>
                  <a:schemeClr val="bg2"/>
                </a:solidFill>
                <a:latin typeface="Verdana" pitchFamily="34" charset="0"/>
                <a:ea typeface="굴림" charset="-127"/>
              </a:rPr>
              <a:t>Chosen From 250+ Patterns of Inspiration in the 2011 Trend Report</a:t>
            </a:r>
            <a:br>
              <a:rPr lang="en-US" altLang="ko-KR" sz="1400">
                <a:solidFill>
                  <a:schemeClr val="bg2"/>
                </a:solidFill>
                <a:latin typeface="Verdana" pitchFamily="34" charset="0"/>
                <a:ea typeface="굴림" charset="-127"/>
              </a:rPr>
            </a:br>
            <a:endParaRPr lang="en-US" altLang="ko-KR" sz="1400">
              <a:solidFill>
                <a:schemeClr val="bg2"/>
              </a:solidFill>
              <a:latin typeface="Verdana" pitchFamily="34" charset="0"/>
              <a:ea typeface="굴림" charset="-127"/>
            </a:endParaRPr>
          </a:p>
        </p:txBody>
      </p:sp>
      <p:sp>
        <p:nvSpPr>
          <p:cNvPr id="28677" name="Rectangle 5"/>
          <p:cNvSpPr>
            <a:spLocks noChangeArrowheads="1"/>
          </p:cNvSpPr>
          <p:nvPr/>
        </p:nvSpPr>
        <p:spPr bwMode="auto">
          <a:xfrm>
            <a:off x="749300" y="1714500"/>
            <a:ext cx="6946900" cy="787400"/>
          </a:xfrm>
          <a:prstGeom prst="rect">
            <a:avLst/>
          </a:prstGeom>
          <a:noFill/>
          <a:ln w="28575">
            <a:solidFill>
              <a:srgbClr val="333333"/>
            </a:solidFill>
            <a:miter lim="800000"/>
            <a:headEnd/>
            <a:tailEnd/>
          </a:ln>
        </p:spPr>
        <p:txBody>
          <a:bodyPr wrap="none" anchor="ctr"/>
          <a:lstStyle/>
          <a:p>
            <a:pPr algn="ctr" eaLnBrk="0" hangingPunct="0"/>
            <a:endParaRPr lang="en-CA" sz="1900"/>
          </a:p>
        </p:txBody>
      </p:sp>
      <p:sp>
        <p:nvSpPr>
          <p:cNvPr id="28678" name="Rectangle 3"/>
          <p:cNvSpPr>
            <a:spLocks noChangeArrowheads="1"/>
          </p:cNvSpPr>
          <p:nvPr/>
        </p:nvSpPr>
        <p:spPr bwMode="auto">
          <a:xfrm>
            <a:off x="7543800" y="609600"/>
            <a:ext cx="1447800" cy="381000"/>
          </a:xfrm>
          <a:prstGeom prst="rect">
            <a:avLst/>
          </a:prstGeom>
          <a:noFill/>
          <a:ln w="19050">
            <a:solidFill>
              <a:srgbClr val="FF0000"/>
            </a:solidFill>
            <a:prstDash val="sysDot"/>
            <a:miter lim="800000"/>
            <a:headEnd/>
            <a:tailEnd/>
          </a:ln>
        </p:spPr>
        <p:txBody>
          <a:bodyPr wrap="none" anchor="ctr"/>
          <a:lstStyle/>
          <a:p>
            <a:pPr algn="ctr" eaLnBrk="0" hangingPunct="0"/>
            <a:r>
              <a:rPr lang="en-US" altLang="ko-KR" sz="1000">
                <a:ea typeface="굴림" charset="-127"/>
              </a:rPr>
              <a:t>CROWD SOURCED </a:t>
            </a:r>
            <a:br>
              <a:rPr lang="en-US" altLang="ko-KR" sz="1000">
                <a:ea typeface="굴림" charset="-127"/>
              </a:rPr>
            </a:br>
            <a:r>
              <a:rPr lang="en-US" altLang="ko-KR" sz="1000">
                <a:ea typeface="굴림" charset="-127"/>
              </a:rPr>
              <a:t>INSIGHT</a:t>
            </a:r>
            <a:r>
              <a:rPr lang="en-US" altLang="ko-KR" sz="1000" baseline="30000">
                <a:ea typeface="굴림" charset="-127"/>
              </a:rPr>
              <a:t>TM</a:t>
            </a:r>
            <a:endParaRPr lang="en-US" altLang="ko-KR">
              <a:ea typeface="굴림" charset="-127"/>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3"/>
          <p:cNvSpPr>
            <a:spLocks noGrp="1"/>
          </p:cNvSpPr>
          <p:nvPr>
            <p:ph type="ftr" sz="quarter" idx="10"/>
          </p:nvPr>
        </p:nvSpPr>
        <p:spPr>
          <a:noFill/>
        </p:spPr>
        <p:txBody>
          <a:bodyPr/>
          <a:lstStyle/>
          <a:p>
            <a:fld id="{98AA7C25-7AE2-4549-93E1-3760ECCE5D02}" type="slidenum">
              <a:rPr lang="en-US" altLang="ko-KR"/>
              <a:pPr/>
              <a:t>4</a:t>
            </a:fld>
            <a:endParaRPr lang="en-US" altLang="ko-KR"/>
          </a:p>
        </p:txBody>
      </p:sp>
      <p:sp>
        <p:nvSpPr>
          <p:cNvPr id="29699" name="Rectangle 2"/>
          <p:cNvSpPr>
            <a:spLocks noGrp="1" noChangeArrowheads="1"/>
          </p:cNvSpPr>
          <p:nvPr>
            <p:ph type="title"/>
          </p:nvPr>
        </p:nvSpPr>
        <p:spPr>
          <a:xfrm>
            <a:off x="304800" y="304800"/>
            <a:ext cx="7086600" cy="668338"/>
          </a:xfrm>
          <a:noFill/>
        </p:spPr>
        <p:txBody>
          <a:bodyPr/>
          <a:lstStyle/>
          <a:p>
            <a:pPr eaLnBrk="1" hangingPunct="1">
              <a:lnSpc>
                <a:spcPct val="80000"/>
              </a:lnSpc>
            </a:pPr>
            <a:r>
              <a:rPr lang="en-US" altLang="ko-KR" sz="2800" b="1" smtClean="0">
                <a:latin typeface="Arial Black" pitchFamily="34" charset="0"/>
                <a:ea typeface="굴림" charset="-127"/>
              </a:rPr>
              <a:t>When </a:t>
            </a:r>
            <a:r>
              <a:rPr lang="en-US" altLang="ko-KR" sz="2800" b="1" smtClean="0">
                <a:solidFill>
                  <a:srgbClr val="FF0000"/>
                </a:solidFill>
                <a:latin typeface="Arial Black" pitchFamily="34" charset="0"/>
                <a:ea typeface="굴림" charset="-127"/>
              </a:rPr>
              <a:t>e</a:t>
            </a:r>
            <a:r>
              <a:rPr lang="en-US" altLang="ko-KR" sz="2800" b="1" smtClean="0">
                <a:solidFill>
                  <a:srgbClr val="0070C0"/>
                </a:solidFill>
                <a:latin typeface="Arial Black" pitchFamily="34" charset="0"/>
                <a:ea typeface="굴림" charset="-127"/>
              </a:rPr>
              <a:t>B</a:t>
            </a:r>
            <a:r>
              <a:rPr lang="en-US" altLang="ko-KR" sz="2800" b="1" smtClean="0">
                <a:solidFill>
                  <a:srgbClr val="FFFF00"/>
                </a:solidFill>
                <a:latin typeface="Arial Black" pitchFamily="34" charset="0"/>
                <a:ea typeface="굴림" charset="-127"/>
              </a:rPr>
              <a:t>a</a:t>
            </a:r>
            <a:r>
              <a:rPr lang="en-US" altLang="ko-KR" sz="2800" b="1" smtClean="0">
                <a:solidFill>
                  <a:srgbClr val="92D050"/>
                </a:solidFill>
                <a:latin typeface="Arial Black" pitchFamily="34" charset="0"/>
                <a:ea typeface="굴림" charset="-127"/>
              </a:rPr>
              <a:t>y</a:t>
            </a:r>
            <a:r>
              <a:rPr lang="en-US" altLang="ko-KR" sz="2800" b="1" smtClean="0">
                <a:latin typeface="Arial Black" pitchFamily="34" charset="0"/>
                <a:ea typeface="굴림" charset="-127"/>
              </a:rPr>
              <a:t>, </a:t>
            </a:r>
            <a:r>
              <a:rPr lang="en-US" altLang="ko-KR" sz="2800" b="1" smtClean="0">
                <a:solidFill>
                  <a:srgbClr val="FF0000"/>
                </a:solidFill>
                <a:latin typeface="Arial Black" pitchFamily="34" charset="0"/>
                <a:ea typeface="굴림" charset="-127"/>
              </a:rPr>
              <a:t>Pepsico</a:t>
            </a:r>
            <a:r>
              <a:rPr lang="en-US" altLang="ko-KR" sz="2800" b="1" smtClean="0">
                <a:latin typeface="Arial Black" pitchFamily="34" charset="0"/>
                <a:ea typeface="굴림" charset="-127"/>
              </a:rPr>
              <a:t> and </a:t>
            </a:r>
            <a:r>
              <a:rPr lang="en-US" altLang="ko-KR" sz="2800" b="1" smtClean="0">
                <a:solidFill>
                  <a:srgbClr val="00B0F0"/>
                </a:solidFill>
                <a:latin typeface="Arial Black" pitchFamily="34" charset="0"/>
                <a:ea typeface="굴림" charset="-127"/>
              </a:rPr>
              <a:t>Google</a:t>
            </a:r>
            <a:r>
              <a:rPr lang="en-US" altLang="ko-KR" sz="2800" b="1" smtClean="0">
                <a:latin typeface="Arial Black" pitchFamily="34" charset="0"/>
                <a:ea typeface="굴림" charset="-127"/>
              </a:rPr>
              <a:t> need to kick start innovation….</a:t>
            </a:r>
            <a:endParaRPr lang="en-US" altLang="ko-KR" sz="1800" smtClean="0">
              <a:solidFill>
                <a:srgbClr val="FF0000"/>
              </a:solidFill>
              <a:ea typeface="굴림" charset="-127"/>
            </a:endParaRPr>
          </a:p>
        </p:txBody>
      </p:sp>
      <p:sp>
        <p:nvSpPr>
          <p:cNvPr id="29700" name="Rectangle 4"/>
          <p:cNvSpPr>
            <a:spLocks noChangeArrowheads="1"/>
          </p:cNvSpPr>
          <p:nvPr/>
        </p:nvSpPr>
        <p:spPr bwMode="auto">
          <a:xfrm>
            <a:off x="762000" y="1543050"/>
            <a:ext cx="5562600" cy="4478338"/>
          </a:xfrm>
          <a:prstGeom prst="rect">
            <a:avLst/>
          </a:prstGeom>
          <a:noFill/>
          <a:ln w="9525">
            <a:noFill/>
            <a:miter lim="800000"/>
            <a:headEnd/>
            <a:tailEnd/>
          </a:ln>
        </p:spPr>
        <p:txBody>
          <a:bodyPr>
            <a:spAutoFit/>
          </a:bodyPr>
          <a:lstStyle/>
          <a:p>
            <a:pPr eaLnBrk="0" hangingPunct="0">
              <a:lnSpc>
                <a:spcPct val="100000"/>
              </a:lnSpc>
            </a:pPr>
            <a:r>
              <a:rPr lang="en-US" altLang="ko-KR" sz="1500" b="1">
                <a:solidFill>
                  <a:schemeClr val="tx1"/>
                </a:solidFill>
                <a:ea typeface="굴림" charset="-127"/>
              </a:rPr>
              <a:t>Every day, leading brands use our "unrivaled trend report platform" to deeply understand consumer trends, identify opportunities and make decisions with more confidence. </a:t>
            </a:r>
          </a:p>
          <a:p>
            <a:pPr eaLnBrk="0" hangingPunct="0">
              <a:lnSpc>
                <a:spcPct val="100000"/>
              </a:lnSpc>
            </a:pPr>
            <a:endParaRPr lang="en-US" altLang="ko-KR" sz="1500">
              <a:solidFill>
                <a:schemeClr val="tx1"/>
              </a:solidFill>
              <a:ea typeface="굴림" charset="-127"/>
            </a:endParaRPr>
          </a:p>
          <a:p>
            <a:pPr eaLnBrk="0" hangingPunct="0">
              <a:lnSpc>
                <a:spcPct val="100000"/>
              </a:lnSpc>
            </a:pPr>
            <a:r>
              <a:rPr lang="en-US" altLang="ko-KR" sz="1500">
                <a:solidFill>
                  <a:schemeClr val="tx1"/>
                </a:solidFill>
                <a:ea typeface="굴림" charset="-127"/>
              </a:rPr>
              <a:t>With Trend Hunter PRO, they gain access to the world's largest, most updated trend research. Instead of relying on a few trend spotters, they leverage the collective insight of 38,000 Trend Hunters and the patterns that emerge from 350,000,000 views of data. </a:t>
            </a:r>
          </a:p>
          <a:p>
            <a:pPr eaLnBrk="0" hangingPunct="0">
              <a:lnSpc>
                <a:spcPct val="100000"/>
              </a:lnSpc>
            </a:pPr>
            <a:endParaRPr lang="en-US" altLang="ko-KR" sz="1500">
              <a:solidFill>
                <a:schemeClr val="tx1"/>
              </a:solidFill>
              <a:ea typeface="굴림" charset="-127"/>
            </a:endParaRPr>
          </a:p>
          <a:p>
            <a:pPr eaLnBrk="0" hangingPunct="0">
              <a:lnSpc>
                <a:spcPct val="100000"/>
              </a:lnSpc>
            </a:pPr>
            <a:r>
              <a:rPr lang="en-US" altLang="ko-KR" sz="1500">
                <a:solidFill>
                  <a:schemeClr val="tx1"/>
                </a:solidFill>
                <a:ea typeface="굴림" charset="-127"/>
              </a:rPr>
              <a:t>Now more than ever, economic uncertainty is giving birth to new consumer needs and opportunity. With our quantified consumer insight, you will shape your ideas, track evolving consumer needs and steal market share from less-informed competitors.</a:t>
            </a:r>
          </a:p>
          <a:p>
            <a:pPr eaLnBrk="0" hangingPunct="0">
              <a:lnSpc>
                <a:spcPct val="100000"/>
              </a:lnSpc>
            </a:pPr>
            <a:endParaRPr lang="en-US" altLang="ko-KR" sz="1500">
              <a:solidFill>
                <a:schemeClr val="tx1"/>
              </a:solidFill>
              <a:ea typeface="굴림" charset="-127"/>
            </a:endParaRPr>
          </a:p>
          <a:p>
            <a:pPr lvl="2" eaLnBrk="0" hangingPunct="0">
              <a:lnSpc>
                <a:spcPct val="100000"/>
              </a:lnSpc>
            </a:pPr>
            <a:r>
              <a:rPr lang="en-US" altLang="ko-KR" sz="1500">
                <a:solidFill>
                  <a:schemeClr val="tx1"/>
                </a:solidFill>
                <a:ea typeface="굴림" charset="-127"/>
              </a:rPr>
              <a:t>Jeremy Gutsche</a:t>
            </a:r>
          </a:p>
          <a:p>
            <a:pPr lvl="2" eaLnBrk="0" hangingPunct="0">
              <a:lnSpc>
                <a:spcPct val="100000"/>
              </a:lnSpc>
            </a:pPr>
            <a:r>
              <a:rPr lang="en-US" altLang="ko-KR" sz="1500">
                <a:solidFill>
                  <a:schemeClr val="tx1"/>
                </a:solidFill>
                <a:ea typeface="굴림" charset="-127"/>
              </a:rPr>
              <a:t>Chief Trend Hunter, TrendHunter.com</a:t>
            </a:r>
          </a:p>
          <a:p>
            <a:pPr lvl="2" eaLnBrk="0" hangingPunct="0">
              <a:lnSpc>
                <a:spcPct val="100000"/>
              </a:lnSpc>
            </a:pPr>
            <a:r>
              <a:rPr lang="en-US" altLang="ko-KR" sz="1500">
                <a:solidFill>
                  <a:schemeClr val="tx1"/>
                </a:solidFill>
                <a:ea typeface="굴림" charset="-127"/>
              </a:rPr>
              <a:t>jeremy@trendhunter.com / jeremygutsche.com</a:t>
            </a:r>
          </a:p>
        </p:txBody>
      </p:sp>
      <p:pic>
        <p:nvPicPr>
          <p:cNvPr id="29701" name="Picture 6"/>
          <p:cNvPicPr>
            <a:picLocks noChangeAspect="1" noChangeArrowheads="1"/>
          </p:cNvPicPr>
          <p:nvPr/>
        </p:nvPicPr>
        <p:blipFill>
          <a:blip r:embed="rId2" cstate="print"/>
          <a:srcRect/>
          <a:stretch>
            <a:fillRect/>
          </a:stretch>
        </p:blipFill>
        <p:spPr bwMode="auto">
          <a:xfrm>
            <a:off x="838200" y="5224463"/>
            <a:ext cx="808038" cy="808037"/>
          </a:xfrm>
          <a:prstGeom prst="rect">
            <a:avLst/>
          </a:prstGeom>
          <a:noFill/>
          <a:ln w="9525" algn="ctr">
            <a:noFill/>
            <a:miter lim="800000"/>
            <a:headEnd/>
            <a:tailEnd/>
          </a:ln>
        </p:spPr>
      </p:pic>
      <p:pic>
        <p:nvPicPr>
          <p:cNvPr id="29702" name="Picture 7"/>
          <p:cNvPicPr>
            <a:picLocks noChangeAspect="1" noChangeArrowheads="1"/>
          </p:cNvPicPr>
          <p:nvPr/>
        </p:nvPicPr>
        <p:blipFill>
          <a:blip r:embed="rId3" cstate="print"/>
          <a:srcRect b="19763"/>
          <a:stretch>
            <a:fillRect/>
          </a:stretch>
        </p:blipFill>
        <p:spPr bwMode="auto">
          <a:xfrm>
            <a:off x="6477000" y="1600200"/>
            <a:ext cx="1928813" cy="1136650"/>
          </a:xfrm>
          <a:prstGeom prst="rect">
            <a:avLst/>
          </a:prstGeom>
          <a:noFill/>
          <a:ln w="9525" algn="ctr">
            <a:noFill/>
            <a:miter lim="800000"/>
            <a:headEnd/>
            <a:tailEnd/>
          </a:ln>
        </p:spPr>
      </p:pic>
      <p:sp>
        <p:nvSpPr>
          <p:cNvPr id="29703" name="Text Box 26"/>
          <p:cNvSpPr txBox="1">
            <a:spLocks noChangeArrowheads="1"/>
          </p:cNvSpPr>
          <p:nvPr/>
        </p:nvSpPr>
        <p:spPr bwMode="auto">
          <a:xfrm>
            <a:off x="5538788" y="6613525"/>
            <a:ext cx="3581400" cy="244475"/>
          </a:xfrm>
          <a:prstGeom prst="rect">
            <a:avLst/>
          </a:prstGeom>
          <a:noFill/>
          <a:ln w="9525">
            <a:noFill/>
            <a:miter lim="800000"/>
            <a:headEnd/>
            <a:tailEnd/>
          </a:ln>
        </p:spPr>
        <p:txBody>
          <a:bodyPr>
            <a:spAutoFit/>
          </a:bodyPr>
          <a:lstStyle/>
          <a:p>
            <a:pPr algn="r" eaLnBrk="0" hangingPunct="0">
              <a:lnSpc>
                <a:spcPct val="100000"/>
              </a:lnSpc>
            </a:pPr>
            <a:r>
              <a:rPr lang="en-US" altLang="ko-KR" sz="1000">
                <a:solidFill>
                  <a:schemeClr val="tx1"/>
                </a:solidFill>
                <a:latin typeface="Humnst777 BT" pitchFamily="34" charset="0"/>
                <a:ea typeface="굴림" charset="-127"/>
              </a:rPr>
              <a:t>Copyright © TrendHunter.com.  All Rights Reserved</a:t>
            </a:r>
          </a:p>
        </p:txBody>
      </p:sp>
      <p:pic>
        <p:nvPicPr>
          <p:cNvPr id="29704" name="Picture 4"/>
          <p:cNvPicPr>
            <a:picLocks noChangeAspect="1" noChangeArrowheads="1"/>
          </p:cNvPicPr>
          <p:nvPr/>
        </p:nvPicPr>
        <p:blipFill>
          <a:blip r:embed="rId4" cstate="print"/>
          <a:srcRect/>
          <a:stretch>
            <a:fillRect/>
          </a:stretch>
        </p:blipFill>
        <p:spPr bwMode="auto">
          <a:xfrm>
            <a:off x="6477000" y="2895600"/>
            <a:ext cx="1905000" cy="33337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3"/>
          <p:cNvSpPr>
            <a:spLocks noGrp="1"/>
          </p:cNvSpPr>
          <p:nvPr>
            <p:ph type="ftr" sz="quarter" idx="10"/>
          </p:nvPr>
        </p:nvSpPr>
        <p:spPr>
          <a:noFill/>
        </p:spPr>
        <p:txBody>
          <a:bodyPr/>
          <a:lstStyle/>
          <a:p>
            <a:fld id="{A677AEEC-47E3-48A2-AC98-56AABA0B6F5C}" type="slidenum">
              <a:rPr lang="en-US" altLang="ko-KR"/>
              <a:pPr/>
              <a:t>5</a:t>
            </a:fld>
            <a:endParaRPr lang="en-US" altLang="ko-KR"/>
          </a:p>
        </p:txBody>
      </p:sp>
      <p:sp>
        <p:nvSpPr>
          <p:cNvPr id="30723" name="Rectangle 2"/>
          <p:cNvSpPr>
            <a:spLocks noGrp="1" noChangeArrowheads="1"/>
          </p:cNvSpPr>
          <p:nvPr>
            <p:ph type="title"/>
          </p:nvPr>
        </p:nvSpPr>
        <p:spPr>
          <a:xfrm>
            <a:off x="304800" y="304800"/>
            <a:ext cx="8686800" cy="668338"/>
          </a:xfrm>
          <a:noFill/>
        </p:spPr>
        <p:txBody>
          <a:bodyPr/>
          <a:lstStyle/>
          <a:p>
            <a:pPr eaLnBrk="1" hangingPunct="1">
              <a:lnSpc>
                <a:spcPct val="80000"/>
              </a:lnSpc>
            </a:pPr>
            <a:r>
              <a:rPr lang="en-US" altLang="ko-KR" sz="3600" b="1" smtClean="0">
                <a:latin typeface="Arial Black" pitchFamily="34" charset="0"/>
                <a:ea typeface="굴림" charset="-127"/>
              </a:rPr>
              <a:t>6 THINGS TO KNOW</a:t>
            </a:r>
            <a:br>
              <a:rPr lang="en-US" altLang="ko-KR" sz="3600" b="1" smtClean="0">
                <a:latin typeface="Arial Black" pitchFamily="34" charset="0"/>
                <a:ea typeface="굴림" charset="-127"/>
              </a:rPr>
            </a:br>
            <a:r>
              <a:rPr lang="en-US" altLang="ko-KR" sz="2200" smtClean="0">
                <a:solidFill>
                  <a:srgbClr val="FF0000"/>
                </a:solidFill>
                <a:ea typeface="굴림" charset="-127"/>
              </a:rPr>
              <a:t>Your new report has several distinctions you should know</a:t>
            </a:r>
          </a:p>
        </p:txBody>
      </p:sp>
      <p:sp>
        <p:nvSpPr>
          <p:cNvPr id="30724" name="Rectangle 7"/>
          <p:cNvSpPr>
            <a:spLocks noChangeArrowheads="1"/>
          </p:cNvSpPr>
          <p:nvPr/>
        </p:nvSpPr>
        <p:spPr bwMode="auto">
          <a:xfrm>
            <a:off x="3733800" y="1763713"/>
            <a:ext cx="5257800" cy="4156075"/>
          </a:xfrm>
          <a:prstGeom prst="rect">
            <a:avLst/>
          </a:prstGeom>
          <a:noFill/>
          <a:ln w="9525" algn="ctr">
            <a:noFill/>
            <a:miter lim="800000"/>
            <a:headEnd/>
            <a:tailEnd/>
          </a:ln>
        </p:spPr>
        <p:txBody>
          <a:bodyPr anchor="ctr">
            <a:spAutoFit/>
          </a:bodyPr>
          <a:lstStyle/>
          <a:p>
            <a:pPr>
              <a:lnSpc>
                <a:spcPct val="100000"/>
              </a:lnSpc>
            </a:pPr>
            <a:r>
              <a:rPr lang="en-US" altLang="ko-KR" sz="2400" b="1">
                <a:solidFill>
                  <a:schemeClr val="tx1"/>
                </a:solidFill>
                <a:ea typeface="굴림" charset="-127"/>
              </a:rPr>
              <a:t>1. Ongoing Updates</a:t>
            </a:r>
          </a:p>
          <a:p>
            <a:pPr>
              <a:lnSpc>
                <a:spcPct val="100000"/>
              </a:lnSpc>
            </a:pPr>
            <a:endParaRPr lang="en-US" altLang="ko-KR" sz="2400" b="1">
              <a:solidFill>
                <a:schemeClr val="tx1"/>
              </a:solidFill>
              <a:ea typeface="굴림" charset="-127"/>
            </a:endParaRPr>
          </a:p>
          <a:p>
            <a:pPr>
              <a:lnSpc>
                <a:spcPct val="100000"/>
              </a:lnSpc>
            </a:pPr>
            <a:r>
              <a:rPr lang="en-US" altLang="ko-KR" sz="2400" b="1">
                <a:solidFill>
                  <a:schemeClr val="tx1"/>
                </a:solidFill>
                <a:ea typeface="굴림" charset="-127"/>
              </a:rPr>
              <a:t>2. Crowdsourced &amp; Crowd Filtered</a:t>
            </a:r>
            <a:br>
              <a:rPr lang="en-US" altLang="ko-KR" sz="2400" b="1">
                <a:solidFill>
                  <a:schemeClr val="tx1"/>
                </a:solidFill>
                <a:ea typeface="굴림" charset="-127"/>
              </a:rPr>
            </a:br>
            <a:endParaRPr lang="en-US" altLang="ko-KR" sz="2400" b="1">
              <a:solidFill>
                <a:schemeClr val="tx1"/>
              </a:solidFill>
              <a:ea typeface="굴림" charset="-127"/>
            </a:endParaRPr>
          </a:p>
          <a:p>
            <a:pPr>
              <a:lnSpc>
                <a:spcPct val="100000"/>
              </a:lnSpc>
            </a:pPr>
            <a:r>
              <a:rPr lang="en-US" altLang="ko-KR" sz="2400" b="1">
                <a:solidFill>
                  <a:schemeClr val="tx1"/>
                </a:solidFill>
                <a:ea typeface="굴림" charset="-127"/>
              </a:rPr>
              <a:t>3. Hyperlinked Examples </a:t>
            </a:r>
          </a:p>
          <a:p>
            <a:pPr>
              <a:lnSpc>
                <a:spcPct val="100000"/>
              </a:lnSpc>
            </a:pPr>
            <a:endParaRPr lang="en-US" altLang="ko-KR" sz="2400" b="1">
              <a:solidFill>
                <a:schemeClr val="tx1"/>
              </a:solidFill>
              <a:ea typeface="굴림" charset="-127"/>
            </a:endParaRPr>
          </a:p>
          <a:p>
            <a:pPr>
              <a:lnSpc>
                <a:spcPct val="100000"/>
              </a:lnSpc>
            </a:pPr>
            <a:r>
              <a:rPr lang="en-US" altLang="ko-KR" sz="2400" b="1">
                <a:solidFill>
                  <a:schemeClr val="tx1"/>
                </a:solidFill>
                <a:ea typeface="굴림" charset="-127"/>
              </a:rPr>
              <a:t>4. Measured Scores</a:t>
            </a:r>
          </a:p>
          <a:p>
            <a:pPr>
              <a:lnSpc>
                <a:spcPct val="100000"/>
              </a:lnSpc>
            </a:pPr>
            <a:endParaRPr lang="en-US" altLang="ko-KR" sz="2400" b="1">
              <a:solidFill>
                <a:schemeClr val="tx1"/>
              </a:solidFill>
              <a:ea typeface="굴림" charset="-127"/>
            </a:endParaRPr>
          </a:p>
          <a:p>
            <a:pPr>
              <a:lnSpc>
                <a:spcPct val="100000"/>
              </a:lnSpc>
            </a:pPr>
            <a:r>
              <a:rPr lang="en-US" altLang="ko-KR" sz="2400" b="1">
                <a:solidFill>
                  <a:schemeClr val="tx1"/>
                </a:solidFill>
                <a:ea typeface="굴림" charset="-127"/>
              </a:rPr>
              <a:t>5. Acclaimed Content</a:t>
            </a:r>
          </a:p>
          <a:p>
            <a:pPr>
              <a:lnSpc>
                <a:spcPct val="100000"/>
              </a:lnSpc>
            </a:pPr>
            <a:endParaRPr lang="en-US" altLang="ko-KR" sz="2400" b="1">
              <a:solidFill>
                <a:schemeClr val="tx1"/>
              </a:solidFill>
              <a:ea typeface="굴림" charset="-127"/>
            </a:endParaRPr>
          </a:p>
          <a:p>
            <a:pPr>
              <a:lnSpc>
                <a:spcPct val="100000"/>
              </a:lnSpc>
            </a:pPr>
            <a:r>
              <a:rPr lang="en-US" altLang="ko-KR" sz="2400" b="1">
                <a:solidFill>
                  <a:schemeClr val="tx1"/>
                </a:solidFill>
                <a:ea typeface="굴림" charset="-127"/>
              </a:rPr>
              <a:t>6. In-Depth Reading View</a:t>
            </a:r>
            <a:endParaRPr lang="en-US" altLang="ko-KR" sz="1400">
              <a:solidFill>
                <a:schemeClr val="tx1"/>
              </a:solidFill>
              <a:ea typeface="굴림" charset="-127"/>
            </a:endParaRPr>
          </a:p>
        </p:txBody>
      </p:sp>
      <p:grpSp>
        <p:nvGrpSpPr>
          <p:cNvPr id="30725" name="Group 7"/>
          <p:cNvGrpSpPr>
            <a:grpSpLocks/>
          </p:cNvGrpSpPr>
          <p:nvPr/>
        </p:nvGrpSpPr>
        <p:grpSpPr bwMode="auto">
          <a:xfrm>
            <a:off x="1219200" y="1676400"/>
            <a:ext cx="2381250" cy="4286250"/>
            <a:chOff x="1219200" y="1676400"/>
            <a:chExt cx="2381250" cy="4286250"/>
          </a:xfrm>
        </p:grpSpPr>
        <p:pic>
          <p:nvPicPr>
            <p:cNvPr id="30726" name="Picture 7" descr="J:\Trend Hunter\images\5-Trend-Reports.gif"/>
            <p:cNvPicPr>
              <a:picLocks noChangeAspect="1" noChangeArrowheads="1"/>
            </p:cNvPicPr>
            <p:nvPr/>
          </p:nvPicPr>
          <p:blipFill>
            <a:blip r:embed="rId2" cstate="print"/>
            <a:srcRect/>
            <a:stretch>
              <a:fillRect/>
            </a:stretch>
          </p:blipFill>
          <p:spPr bwMode="auto">
            <a:xfrm>
              <a:off x="1219200" y="1676400"/>
              <a:ext cx="2381250" cy="4286250"/>
            </a:xfrm>
            <a:prstGeom prst="rect">
              <a:avLst/>
            </a:prstGeom>
            <a:noFill/>
            <a:ln w="9525">
              <a:noFill/>
              <a:miter lim="800000"/>
              <a:headEnd/>
              <a:tailEnd/>
            </a:ln>
          </p:spPr>
        </p:pic>
        <p:sp>
          <p:nvSpPr>
            <p:cNvPr id="30727" name="Rectangle 6"/>
            <p:cNvSpPr>
              <a:spLocks noChangeArrowheads="1"/>
            </p:cNvSpPr>
            <p:nvPr/>
          </p:nvSpPr>
          <p:spPr bwMode="auto">
            <a:xfrm>
              <a:off x="1384300" y="2238375"/>
              <a:ext cx="892175" cy="64769"/>
            </a:xfrm>
            <a:prstGeom prst="rect">
              <a:avLst/>
            </a:prstGeom>
            <a:solidFill>
              <a:schemeClr val="tx1"/>
            </a:solidFill>
            <a:ln w="9525" algn="ctr">
              <a:noFill/>
              <a:round/>
              <a:headEnd/>
              <a:tailEnd/>
            </a:ln>
          </p:spPr>
          <p:txBody>
            <a:bodyPr anchor="ctr"/>
            <a:lstStyle/>
            <a:p>
              <a:endParaRPr lang="ko-KR" altLang="ko-K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04800" y="304800"/>
            <a:ext cx="8686800" cy="668338"/>
          </a:xfrm>
          <a:noFill/>
        </p:spPr>
        <p:txBody>
          <a:bodyPr/>
          <a:lstStyle/>
          <a:p>
            <a:pPr eaLnBrk="1" hangingPunct="1">
              <a:lnSpc>
                <a:spcPct val="80000"/>
              </a:lnSpc>
            </a:pPr>
            <a:r>
              <a:rPr lang="en-US" altLang="ko-KR" sz="2800" b="1" smtClean="0">
                <a:latin typeface="Arial Black" pitchFamily="34" charset="0"/>
                <a:ea typeface="굴림" charset="-127"/>
              </a:rPr>
              <a:t>1. ONGOING UPDATES</a:t>
            </a:r>
            <a:r>
              <a:rPr lang="en-US" altLang="ko-KR" sz="4200" b="1" smtClean="0">
                <a:latin typeface="Arial Black" pitchFamily="34" charset="0"/>
                <a:ea typeface="굴림" charset="-127"/>
              </a:rPr>
              <a:t/>
            </a:r>
            <a:br>
              <a:rPr lang="en-US" altLang="ko-KR" sz="4200" b="1" smtClean="0">
                <a:latin typeface="Arial Black" pitchFamily="34" charset="0"/>
                <a:ea typeface="굴림" charset="-127"/>
              </a:rPr>
            </a:br>
            <a:r>
              <a:rPr lang="en-US" altLang="ko-KR" sz="2200" smtClean="0">
                <a:solidFill>
                  <a:srgbClr val="FF0000"/>
                </a:solidFill>
                <a:ea typeface="굴림" charset="-127"/>
              </a:rPr>
              <a:t>With your subscription, you gain access to 50+ reports </a:t>
            </a:r>
            <a:br>
              <a:rPr lang="en-US" altLang="ko-KR" sz="2200" smtClean="0">
                <a:solidFill>
                  <a:srgbClr val="FF0000"/>
                </a:solidFill>
                <a:ea typeface="굴림" charset="-127"/>
              </a:rPr>
            </a:br>
            <a:r>
              <a:rPr lang="en-US" altLang="ko-KR" sz="2200" smtClean="0">
                <a:solidFill>
                  <a:srgbClr val="FF0000"/>
                </a:solidFill>
                <a:ea typeface="굴림" charset="-127"/>
              </a:rPr>
              <a:t>and 1,000+ PRO Trends linked to 40,000+ examples!</a:t>
            </a:r>
          </a:p>
        </p:txBody>
      </p:sp>
      <p:pic>
        <p:nvPicPr>
          <p:cNvPr id="31747" name="Picture 30"/>
          <p:cNvPicPr>
            <a:picLocks noChangeAspect="1" noChangeArrowheads="1"/>
          </p:cNvPicPr>
          <p:nvPr/>
        </p:nvPicPr>
        <p:blipFill>
          <a:blip r:embed="rId2" cstate="print"/>
          <a:srcRect/>
          <a:stretch>
            <a:fillRect/>
          </a:stretch>
        </p:blipFill>
        <p:spPr bwMode="auto">
          <a:xfrm>
            <a:off x="5715000" y="2209800"/>
            <a:ext cx="3152775" cy="1962150"/>
          </a:xfrm>
          <a:prstGeom prst="rect">
            <a:avLst/>
          </a:prstGeom>
          <a:noFill/>
          <a:ln w="9525" algn="ctr">
            <a:noFill/>
            <a:miter lim="800000"/>
            <a:headEnd/>
            <a:tailEnd/>
          </a:ln>
        </p:spPr>
      </p:pic>
      <p:pic>
        <p:nvPicPr>
          <p:cNvPr id="31748" name="Picture 31"/>
          <p:cNvPicPr>
            <a:picLocks noChangeAspect="1" noChangeArrowheads="1"/>
          </p:cNvPicPr>
          <p:nvPr/>
        </p:nvPicPr>
        <p:blipFill>
          <a:blip r:embed="rId3" cstate="print"/>
          <a:srcRect/>
          <a:stretch>
            <a:fillRect/>
          </a:stretch>
        </p:blipFill>
        <p:spPr bwMode="auto">
          <a:xfrm>
            <a:off x="2971800" y="2057400"/>
            <a:ext cx="2057400" cy="1552575"/>
          </a:xfrm>
          <a:prstGeom prst="rect">
            <a:avLst/>
          </a:prstGeom>
          <a:noFill/>
          <a:ln w="9525" algn="ctr">
            <a:noFill/>
            <a:miter lim="800000"/>
            <a:headEnd/>
            <a:tailEnd/>
          </a:ln>
        </p:spPr>
      </p:pic>
      <p:sp>
        <p:nvSpPr>
          <p:cNvPr id="38" name="Isosceles Triangle 37"/>
          <p:cNvSpPr/>
          <p:nvPr/>
        </p:nvSpPr>
        <p:spPr bwMode="auto">
          <a:xfrm rot="5400000">
            <a:off x="5097463" y="2598737"/>
            <a:ext cx="533400" cy="212725"/>
          </a:xfrm>
          <a:prstGeom prst="triangle">
            <a:avLst/>
          </a:prstGeom>
          <a:solidFill>
            <a:schemeClr val="bg1">
              <a:lumMod val="75000"/>
            </a:schemeClr>
          </a:solidFill>
          <a:ln w="9525" cap="flat" cmpd="sng" algn="ctr">
            <a:noFill/>
            <a:prstDash val="solid"/>
            <a:round/>
            <a:headEnd type="none" w="med" len="med"/>
            <a:tailEnd type="none" w="med" len="med"/>
          </a:ln>
          <a:effectLst/>
        </p:spPr>
        <p:txBody>
          <a:bodyPr anchor="ctr"/>
          <a:lstStyle/>
          <a:p>
            <a:endParaRPr lang="ko-KR" altLang="ko-KR"/>
          </a:p>
        </p:txBody>
      </p:sp>
      <p:pic>
        <p:nvPicPr>
          <p:cNvPr id="31750" name="Picture 32"/>
          <p:cNvPicPr>
            <a:picLocks noChangeAspect="1" noChangeArrowheads="1"/>
          </p:cNvPicPr>
          <p:nvPr/>
        </p:nvPicPr>
        <p:blipFill>
          <a:blip r:embed="rId4" cstate="print"/>
          <a:srcRect/>
          <a:stretch>
            <a:fillRect/>
          </a:stretch>
        </p:blipFill>
        <p:spPr bwMode="auto">
          <a:xfrm>
            <a:off x="711200" y="2133600"/>
            <a:ext cx="1651000" cy="1246188"/>
          </a:xfrm>
          <a:prstGeom prst="rect">
            <a:avLst/>
          </a:prstGeom>
          <a:noFill/>
          <a:ln w="9525" algn="ctr">
            <a:noFill/>
            <a:miter lim="800000"/>
            <a:headEnd/>
            <a:tailEnd/>
          </a:ln>
        </p:spPr>
      </p:pic>
      <p:sp>
        <p:nvSpPr>
          <p:cNvPr id="39" name="Rectangle 38"/>
          <p:cNvSpPr/>
          <p:nvPr/>
        </p:nvSpPr>
        <p:spPr>
          <a:xfrm>
            <a:off x="2532063" y="2362200"/>
            <a:ext cx="744537" cy="917575"/>
          </a:xfrm>
          <a:prstGeom prst="rect">
            <a:avLst/>
          </a:prstGeom>
        </p:spPr>
        <p:txBody>
          <a:bodyPr wrap="none">
            <a:spAutoFit/>
          </a:bodyPr>
          <a:lstStyle/>
          <a:p>
            <a:r>
              <a:rPr lang="en-US" altLang="ko-KR" sz="6600" b="1">
                <a:solidFill>
                  <a:srgbClr val="A6A6A6"/>
                </a:solidFill>
                <a:latin typeface="Arial Black" pitchFamily="34" charset="0"/>
                <a:ea typeface="굴림" charset="-127"/>
              </a:rPr>
              <a:t>+</a:t>
            </a:r>
            <a:endParaRPr lang="en-US" altLang="ko-KR" sz="6000">
              <a:solidFill>
                <a:srgbClr val="A6A6A6"/>
              </a:solidFill>
              <a:ea typeface="굴림" charset="-127"/>
            </a:endParaRPr>
          </a:p>
        </p:txBody>
      </p:sp>
      <p:sp>
        <p:nvSpPr>
          <p:cNvPr id="40" name="Rectangle 39"/>
          <p:cNvSpPr/>
          <p:nvPr/>
        </p:nvSpPr>
        <p:spPr>
          <a:xfrm>
            <a:off x="609600" y="3581400"/>
            <a:ext cx="2286000" cy="2862263"/>
          </a:xfrm>
          <a:prstGeom prst="rect">
            <a:avLst/>
          </a:prstGeom>
        </p:spPr>
        <p:txBody>
          <a:bodyPr>
            <a:spAutoFit/>
          </a:bodyPr>
          <a:lstStyle/>
          <a:p>
            <a:pPr>
              <a:lnSpc>
                <a:spcPct val="100000"/>
              </a:lnSpc>
              <a:defRPr/>
            </a:pPr>
            <a:r>
              <a:rPr lang="en-US" sz="1800" u="sng" dirty="0">
                <a:solidFill>
                  <a:schemeClr val="tx1"/>
                </a:solidFill>
                <a:latin typeface="Arial Black" pitchFamily="34" charset="0"/>
              </a:rPr>
              <a:t>50+ Reports</a:t>
            </a:r>
          </a:p>
          <a:p>
            <a:pPr>
              <a:lnSpc>
                <a:spcPct val="100000"/>
              </a:lnSpc>
              <a:defRPr/>
            </a:pPr>
            <a:r>
              <a:rPr lang="en-US" sz="1800" b="1" dirty="0">
                <a:solidFill>
                  <a:srgbClr val="FF3399"/>
                </a:solidFill>
                <a:latin typeface="+mj-lt"/>
              </a:rPr>
              <a:t>Fashion</a:t>
            </a:r>
          </a:p>
          <a:p>
            <a:pPr>
              <a:lnSpc>
                <a:spcPct val="100000"/>
              </a:lnSpc>
              <a:defRPr/>
            </a:pPr>
            <a:r>
              <a:rPr lang="en-US" sz="1800" b="1" dirty="0">
                <a:solidFill>
                  <a:srgbClr val="FF0000"/>
                </a:solidFill>
                <a:latin typeface="+mj-lt"/>
              </a:rPr>
              <a:t>Business</a:t>
            </a:r>
          </a:p>
          <a:p>
            <a:pPr>
              <a:lnSpc>
                <a:spcPct val="100000"/>
              </a:lnSpc>
              <a:defRPr/>
            </a:pPr>
            <a:r>
              <a:rPr lang="en-US" sz="1800" b="1" dirty="0">
                <a:solidFill>
                  <a:srgbClr val="00B0F0"/>
                </a:solidFill>
                <a:latin typeface="+mj-lt"/>
              </a:rPr>
              <a:t>Design</a:t>
            </a:r>
          </a:p>
          <a:p>
            <a:pPr>
              <a:lnSpc>
                <a:spcPct val="100000"/>
              </a:lnSpc>
              <a:defRPr/>
            </a:pPr>
            <a:r>
              <a:rPr lang="en-US" sz="1800" b="1" dirty="0">
                <a:solidFill>
                  <a:srgbClr val="FF6600"/>
                </a:solidFill>
                <a:latin typeface="+mj-lt"/>
              </a:rPr>
              <a:t>Social</a:t>
            </a:r>
          </a:p>
          <a:p>
            <a:pPr>
              <a:lnSpc>
                <a:spcPct val="100000"/>
              </a:lnSpc>
              <a:defRPr/>
            </a:pPr>
            <a:r>
              <a:rPr lang="en-US" sz="1800" b="1" dirty="0">
                <a:solidFill>
                  <a:srgbClr val="0070C0"/>
                </a:solidFill>
                <a:latin typeface="+mj-lt"/>
              </a:rPr>
              <a:t>Technology</a:t>
            </a:r>
          </a:p>
          <a:p>
            <a:pPr>
              <a:lnSpc>
                <a:spcPct val="100000"/>
              </a:lnSpc>
              <a:defRPr/>
            </a:pPr>
            <a:r>
              <a:rPr lang="en-US" sz="1800" b="1" dirty="0">
                <a:solidFill>
                  <a:srgbClr val="FF0000"/>
                </a:solidFill>
                <a:latin typeface="+mj-lt"/>
              </a:rPr>
              <a:t>Retail</a:t>
            </a:r>
          </a:p>
          <a:p>
            <a:pPr>
              <a:lnSpc>
                <a:spcPct val="100000"/>
              </a:lnSpc>
              <a:defRPr/>
            </a:pPr>
            <a:r>
              <a:rPr lang="en-US" sz="1800" b="1" dirty="0">
                <a:solidFill>
                  <a:srgbClr val="7030A0"/>
                </a:solidFill>
                <a:latin typeface="+mj-lt"/>
              </a:rPr>
              <a:t>Pop Culture</a:t>
            </a:r>
          </a:p>
          <a:p>
            <a:pPr>
              <a:lnSpc>
                <a:spcPct val="100000"/>
              </a:lnSpc>
              <a:defRPr/>
            </a:pPr>
            <a:r>
              <a:rPr lang="en-US" sz="1800" b="1" dirty="0">
                <a:solidFill>
                  <a:srgbClr val="008000"/>
                </a:solidFill>
                <a:latin typeface="+mj-lt"/>
              </a:rPr>
              <a:t>Marketing</a:t>
            </a:r>
          </a:p>
          <a:p>
            <a:pPr>
              <a:lnSpc>
                <a:spcPct val="100000"/>
              </a:lnSpc>
              <a:defRPr/>
            </a:pPr>
            <a:r>
              <a:rPr lang="en-US" sz="1800" b="1" dirty="0">
                <a:solidFill>
                  <a:schemeClr val="tx1"/>
                </a:solidFill>
                <a:latin typeface="+mj-lt"/>
              </a:rPr>
              <a:t>+ MORE!</a:t>
            </a:r>
          </a:p>
        </p:txBody>
      </p:sp>
      <p:sp>
        <p:nvSpPr>
          <p:cNvPr id="41" name="Rectangle 40"/>
          <p:cNvSpPr/>
          <p:nvPr/>
        </p:nvSpPr>
        <p:spPr>
          <a:xfrm>
            <a:off x="3200400" y="3594100"/>
            <a:ext cx="2057400" cy="1446213"/>
          </a:xfrm>
          <a:prstGeom prst="rect">
            <a:avLst/>
          </a:prstGeom>
        </p:spPr>
        <p:txBody>
          <a:bodyPr wrap="none">
            <a:spAutoFit/>
          </a:bodyPr>
          <a:lstStyle/>
          <a:p>
            <a:pPr>
              <a:lnSpc>
                <a:spcPct val="100000"/>
              </a:lnSpc>
              <a:defRPr/>
            </a:pPr>
            <a:r>
              <a:rPr lang="en-US" sz="1600" u="sng" dirty="0">
                <a:solidFill>
                  <a:schemeClr val="tx1"/>
                </a:solidFill>
                <a:latin typeface="Arial Black" pitchFamily="34" charset="0"/>
              </a:rPr>
              <a:t>Online Access</a:t>
            </a:r>
          </a:p>
          <a:p>
            <a:pPr>
              <a:lnSpc>
                <a:spcPct val="100000"/>
              </a:lnSpc>
              <a:defRPr/>
            </a:pPr>
            <a:r>
              <a:rPr lang="en-US" sz="1800" b="1" dirty="0">
                <a:solidFill>
                  <a:schemeClr val="bg1">
                    <a:lumMod val="50000"/>
                  </a:schemeClr>
                </a:solidFill>
                <a:latin typeface="+mj-lt"/>
              </a:rPr>
              <a:t>World’s largest,</a:t>
            </a:r>
            <a:br>
              <a:rPr lang="en-US" sz="1800" b="1" dirty="0">
                <a:solidFill>
                  <a:schemeClr val="bg1">
                    <a:lumMod val="50000"/>
                  </a:schemeClr>
                </a:solidFill>
                <a:latin typeface="+mj-lt"/>
              </a:rPr>
            </a:br>
            <a:r>
              <a:rPr lang="en-US" sz="1800" b="1" dirty="0">
                <a:solidFill>
                  <a:schemeClr val="bg1">
                    <a:lumMod val="50000"/>
                  </a:schemeClr>
                </a:solidFill>
                <a:latin typeface="+mj-lt"/>
              </a:rPr>
              <a:t>most updated</a:t>
            </a:r>
          </a:p>
          <a:p>
            <a:pPr>
              <a:lnSpc>
                <a:spcPct val="100000"/>
              </a:lnSpc>
              <a:defRPr/>
            </a:pPr>
            <a:r>
              <a:rPr lang="en-US" sz="1800" b="1" dirty="0">
                <a:solidFill>
                  <a:schemeClr val="bg1">
                    <a:lumMod val="50000"/>
                  </a:schemeClr>
                </a:solidFill>
                <a:latin typeface="+mj-lt"/>
              </a:rPr>
              <a:t>database of </a:t>
            </a:r>
            <a:br>
              <a:rPr lang="en-US" sz="1800" b="1" dirty="0">
                <a:solidFill>
                  <a:schemeClr val="bg1">
                    <a:lumMod val="50000"/>
                  </a:schemeClr>
                </a:solidFill>
                <a:latin typeface="+mj-lt"/>
              </a:rPr>
            </a:br>
            <a:r>
              <a:rPr lang="en-US" sz="1800" b="1" dirty="0">
                <a:solidFill>
                  <a:schemeClr val="bg1">
                    <a:lumMod val="50000"/>
                  </a:schemeClr>
                </a:solidFill>
                <a:latin typeface="+mj-lt"/>
              </a:rPr>
              <a:t>consumer trends</a:t>
            </a:r>
          </a:p>
        </p:txBody>
      </p:sp>
      <p:sp>
        <p:nvSpPr>
          <p:cNvPr id="42" name="Rectangle 41"/>
          <p:cNvSpPr/>
          <p:nvPr/>
        </p:nvSpPr>
        <p:spPr>
          <a:xfrm>
            <a:off x="6400800" y="4191000"/>
            <a:ext cx="2362200" cy="646113"/>
          </a:xfrm>
          <a:prstGeom prst="rect">
            <a:avLst/>
          </a:prstGeom>
        </p:spPr>
        <p:txBody>
          <a:bodyPr>
            <a:spAutoFit/>
          </a:bodyPr>
          <a:lstStyle/>
          <a:p>
            <a:pPr>
              <a:lnSpc>
                <a:spcPct val="100000"/>
              </a:lnSpc>
              <a:defRPr/>
            </a:pPr>
            <a:r>
              <a:rPr lang="en-US" sz="1800" b="1" dirty="0">
                <a:solidFill>
                  <a:srgbClr val="FF0000"/>
                </a:solidFill>
                <a:latin typeface="+mj-lt"/>
              </a:rPr>
              <a:t>1,000+ PRO Trends</a:t>
            </a:r>
          </a:p>
          <a:p>
            <a:pPr>
              <a:lnSpc>
                <a:spcPct val="100000"/>
              </a:lnSpc>
              <a:defRPr/>
            </a:pPr>
            <a:r>
              <a:rPr lang="en-US" sz="1800" b="1" dirty="0">
                <a:solidFill>
                  <a:srgbClr val="FF0000"/>
                </a:solidFill>
                <a:latin typeface="+mj-lt"/>
              </a:rPr>
              <a:t>40,000+ Examples!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3"/>
          <p:cNvSpPr>
            <a:spLocks noGrp="1"/>
          </p:cNvSpPr>
          <p:nvPr>
            <p:ph type="ftr" sz="quarter" idx="10"/>
          </p:nvPr>
        </p:nvSpPr>
        <p:spPr>
          <a:noFill/>
        </p:spPr>
        <p:txBody>
          <a:bodyPr/>
          <a:lstStyle/>
          <a:p>
            <a:fld id="{E8C8AE25-EF6A-4E20-BB21-CD25978AA859}" type="slidenum">
              <a:rPr lang="en-US" altLang="ko-KR"/>
              <a:pPr/>
              <a:t>7</a:t>
            </a:fld>
            <a:endParaRPr lang="en-US" altLang="ko-KR"/>
          </a:p>
        </p:txBody>
      </p:sp>
      <p:sp>
        <p:nvSpPr>
          <p:cNvPr id="32771" name="Rectangle 2"/>
          <p:cNvSpPr>
            <a:spLocks noGrp="1" noChangeArrowheads="1"/>
          </p:cNvSpPr>
          <p:nvPr>
            <p:ph type="title"/>
          </p:nvPr>
        </p:nvSpPr>
        <p:spPr>
          <a:xfrm>
            <a:off x="304800" y="223838"/>
            <a:ext cx="8534400" cy="792162"/>
          </a:xfrm>
          <a:noFill/>
        </p:spPr>
        <p:txBody>
          <a:bodyPr/>
          <a:lstStyle/>
          <a:p>
            <a:pPr eaLnBrk="1" hangingPunct="1">
              <a:lnSpc>
                <a:spcPct val="80000"/>
              </a:lnSpc>
            </a:pPr>
            <a:r>
              <a:rPr lang="en-US" altLang="ko-KR" sz="2800" b="1" smtClean="0">
                <a:latin typeface="Arial Black" pitchFamily="34" charset="0"/>
                <a:ea typeface="굴림" charset="-127"/>
              </a:rPr>
              <a:t>2. CROWDSOURCED &amp; FILTERED</a:t>
            </a:r>
            <a:r>
              <a:rPr lang="en-US" altLang="ko-KR" sz="4600" b="1" smtClean="0">
                <a:latin typeface="Arial Black" pitchFamily="34" charset="0"/>
                <a:ea typeface="굴림" charset="-127"/>
              </a:rPr>
              <a:t/>
            </a:r>
            <a:br>
              <a:rPr lang="en-US" altLang="ko-KR" sz="4600" b="1" smtClean="0">
                <a:latin typeface="Arial Black" pitchFamily="34" charset="0"/>
                <a:ea typeface="굴림" charset="-127"/>
              </a:rPr>
            </a:br>
            <a:r>
              <a:rPr lang="en-US" altLang="ko-KR" sz="2000" smtClean="0">
                <a:solidFill>
                  <a:srgbClr val="FF0000"/>
                </a:solidFill>
                <a:ea typeface="굴림" charset="-127"/>
              </a:rPr>
              <a:t>The reports are global, based on crowdsourced and crowd </a:t>
            </a:r>
            <a:br>
              <a:rPr lang="en-US" altLang="ko-KR" sz="2000" smtClean="0">
                <a:solidFill>
                  <a:srgbClr val="FF0000"/>
                </a:solidFill>
                <a:ea typeface="굴림" charset="-127"/>
              </a:rPr>
            </a:br>
            <a:r>
              <a:rPr lang="en-US" altLang="ko-KR" sz="2000" smtClean="0">
                <a:solidFill>
                  <a:srgbClr val="FF0000"/>
                </a:solidFill>
                <a:ea typeface="굴림" charset="-127"/>
              </a:rPr>
              <a:t>filtered content from Trend Hunter, the world’s #1 trend site</a:t>
            </a:r>
          </a:p>
        </p:txBody>
      </p:sp>
      <p:sp>
        <p:nvSpPr>
          <p:cNvPr id="535620" name="Rectangle 68"/>
          <p:cNvSpPr>
            <a:spLocks noChangeArrowheads="1"/>
          </p:cNvSpPr>
          <p:nvPr/>
        </p:nvSpPr>
        <p:spPr bwMode="auto">
          <a:xfrm>
            <a:off x="3032125" y="2586038"/>
            <a:ext cx="1066800" cy="425450"/>
          </a:xfrm>
          <a:prstGeom prst="rect">
            <a:avLst/>
          </a:prstGeom>
          <a:noFill/>
          <a:ln w="9525" algn="ctr">
            <a:noFill/>
            <a:miter lim="800000"/>
            <a:headEnd/>
            <a:tailEnd/>
          </a:ln>
          <a:effectLst/>
        </p:spPr>
        <p:txBody>
          <a:bodyPr>
            <a:spAutoFit/>
          </a:bodyPr>
          <a:lstStyle/>
          <a:p>
            <a:pPr algn="ctr"/>
            <a:r>
              <a:rPr lang="en-US" altLang="ko-KR" sz="1600">
                <a:solidFill>
                  <a:schemeClr val="tx1"/>
                </a:solidFill>
                <a:latin typeface="Arial Black" pitchFamily="34" charset="0"/>
                <a:ea typeface="굴림" charset="-127"/>
              </a:rPr>
              <a:t>100,000</a:t>
            </a:r>
            <a:r>
              <a:rPr lang="en-US" altLang="ko-KR" sz="1600" b="1">
                <a:solidFill>
                  <a:schemeClr val="tx1"/>
                </a:solidFill>
                <a:ea typeface="굴림" charset="-127"/>
              </a:rPr>
              <a:t/>
            </a:r>
            <a:br>
              <a:rPr lang="en-US" altLang="ko-KR" sz="1600" b="1">
                <a:solidFill>
                  <a:schemeClr val="tx1"/>
                </a:solidFill>
                <a:ea typeface="굴림" charset="-127"/>
              </a:rPr>
            </a:br>
            <a:r>
              <a:rPr lang="en-US" altLang="ko-KR" sz="1000">
                <a:solidFill>
                  <a:schemeClr val="tx1"/>
                </a:solidFill>
                <a:ea typeface="굴림" charset="-127"/>
              </a:rPr>
              <a:t>Micro Trends</a:t>
            </a:r>
          </a:p>
        </p:txBody>
      </p:sp>
      <p:sp>
        <p:nvSpPr>
          <p:cNvPr id="535626" name="Rectangle 74"/>
          <p:cNvSpPr>
            <a:spLocks noChangeArrowheads="1"/>
          </p:cNvSpPr>
          <p:nvPr/>
        </p:nvSpPr>
        <p:spPr bwMode="auto">
          <a:xfrm>
            <a:off x="6553200" y="3543300"/>
            <a:ext cx="1066800" cy="419100"/>
          </a:xfrm>
          <a:prstGeom prst="rect">
            <a:avLst/>
          </a:prstGeom>
          <a:noFill/>
          <a:ln w="9525" algn="ctr">
            <a:noFill/>
            <a:miter lim="800000"/>
            <a:headEnd/>
            <a:tailEnd/>
          </a:ln>
          <a:effectLst/>
        </p:spPr>
        <p:txBody>
          <a:bodyPr>
            <a:spAutoFit/>
          </a:bodyPr>
          <a:lstStyle/>
          <a:p>
            <a:pPr algn="ctr"/>
            <a:r>
              <a:rPr lang="en-US" altLang="ko-KR" sz="1600">
                <a:solidFill>
                  <a:schemeClr val="tx1"/>
                </a:solidFill>
                <a:latin typeface="Arial Black" pitchFamily="34" charset="0"/>
                <a:ea typeface="굴림" charset="-127"/>
              </a:rPr>
              <a:t>1,000+</a:t>
            </a:r>
            <a:r>
              <a:rPr lang="en-US" altLang="ko-KR" sz="1600">
                <a:solidFill>
                  <a:schemeClr val="tx1"/>
                </a:solidFill>
                <a:ea typeface="굴림" charset="-127"/>
              </a:rPr>
              <a:t/>
            </a:r>
            <a:br>
              <a:rPr lang="en-US" altLang="ko-KR" sz="1600">
                <a:solidFill>
                  <a:schemeClr val="tx1"/>
                </a:solidFill>
                <a:ea typeface="굴림" charset="-127"/>
              </a:rPr>
            </a:br>
            <a:r>
              <a:rPr lang="en-US" altLang="ko-KR" sz="1000" b="1">
                <a:solidFill>
                  <a:schemeClr val="tx1"/>
                </a:solidFill>
                <a:ea typeface="굴림" charset="-127"/>
              </a:rPr>
              <a:t>PRO Trends</a:t>
            </a:r>
          </a:p>
        </p:txBody>
      </p:sp>
      <p:sp>
        <p:nvSpPr>
          <p:cNvPr id="535627" name="Rectangle 75"/>
          <p:cNvSpPr>
            <a:spLocks noChangeArrowheads="1"/>
          </p:cNvSpPr>
          <p:nvPr/>
        </p:nvSpPr>
        <p:spPr bwMode="auto">
          <a:xfrm>
            <a:off x="4899025" y="3114675"/>
            <a:ext cx="1143000" cy="547688"/>
          </a:xfrm>
          <a:prstGeom prst="rect">
            <a:avLst/>
          </a:prstGeom>
          <a:noFill/>
          <a:ln w="9525" algn="ctr">
            <a:noFill/>
            <a:miter lim="800000"/>
            <a:headEnd/>
            <a:tailEnd/>
          </a:ln>
          <a:effectLst/>
        </p:spPr>
        <p:txBody>
          <a:bodyPr>
            <a:spAutoFit/>
          </a:bodyPr>
          <a:lstStyle/>
          <a:p>
            <a:pPr algn="ctr"/>
            <a:r>
              <a:rPr lang="en-US" altLang="ko-KR" sz="1600">
                <a:solidFill>
                  <a:schemeClr val="tx1"/>
                </a:solidFill>
                <a:latin typeface="Arial Black" pitchFamily="34" charset="0"/>
                <a:ea typeface="굴림" charset="-127"/>
              </a:rPr>
              <a:t>40,000</a:t>
            </a:r>
            <a:r>
              <a:rPr lang="en-US" altLang="ko-KR" sz="1600" b="1">
                <a:solidFill>
                  <a:schemeClr val="tx1"/>
                </a:solidFill>
                <a:ea typeface="굴림" charset="-127"/>
              </a:rPr>
              <a:t/>
            </a:r>
            <a:br>
              <a:rPr lang="en-US" altLang="ko-KR" sz="1600" b="1">
                <a:solidFill>
                  <a:schemeClr val="tx1"/>
                </a:solidFill>
                <a:ea typeface="굴림" charset="-127"/>
              </a:rPr>
            </a:br>
            <a:r>
              <a:rPr lang="en-US" altLang="ko-KR" sz="1000">
                <a:solidFill>
                  <a:schemeClr val="tx1"/>
                </a:solidFill>
                <a:ea typeface="굴림" charset="-127"/>
              </a:rPr>
              <a:t>Micro-Trends</a:t>
            </a:r>
            <a:br>
              <a:rPr lang="en-US" altLang="ko-KR" sz="1000">
                <a:solidFill>
                  <a:schemeClr val="tx1"/>
                </a:solidFill>
                <a:ea typeface="굴림" charset="-127"/>
              </a:rPr>
            </a:br>
            <a:r>
              <a:rPr lang="en-US" altLang="ko-KR" sz="1000">
                <a:solidFill>
                  <a:schemeClr val="tx1"/>
                </a:solidFill>
                <a:ea typeface="굴림" charset="-127"/>
              </a:rPr>
              <a:t>“The Best”</a:t>
            </a:r>
          </a:p>
        </p:txBody>
      </p:sp>
      <p:sp>
        <p:nvSpPr>
          <p:cNvPr id="29" name="Rectangle 275"/>
          <p:cNvSpPr>
            <a:spLocks noChangeArrowheads="1"/>
          </p:cNvSpPr>
          <p:nvPr/>
        </p:nvSpPr>
        <p:spPr bwMode="auto">
          <a:xfrm>
            <a:off x="1555750" y="2592388"/>
            <a:ext cx="1081088" cy="425450"/>
          </a:xfrm>
          <a:prstGeom prst="rect">
            <a:avLst/>
          </a:prstGeom>
          <a:noFill/>
          <a:ln w="9525" algn="ctr">
            <a:noFill/>
            <a:miter lim="800000"/>
            <a:headEnd/>
            <a:tailEnd/>
          </a:ln>
          <a:effectLst/>
        </p:spPr>
        <p:txBody>
          <a:bodyPr>
            <a:spAutoFit/>
          </a:bodyPr>
          <a:lstStyle/>
          <a:p>
            <a:pPr algn="ctr"/>
            <a:r>
              <a:rPr lang="en-US" altLang="ko-KR" sz="1600">
                <a:solidFill>
                  <a:schemeClr val="tx1"/>
                </a:solidFill>
                <a:latin typeface="Arial Black" pitchFamily="34" charset="0"/>
                <a:ea typeface="굴림" charset="-127"/>
              </a:rPr>
              <a:t>40,000</a:t>
            </a:r>
            <a:r>
              <a:rPr lang="en-US" altLang="ko-KR" sz="1600">
                <a:solidFill>
                  <a:schemeClr val="tx1"/>
                </a:solidFill>
                <a:ea typeface="굴림" charset="-127"/>
              </a:rPr>
              <a:t/>
            </a:r>
            <a:br>
              <a:rPr lang="en-US" altLang="ko-KR" sz="1600">
                <a:solidFill>
                  <a:schemeClr val="tx1"/>
                </a:solidFill>
                <a:ea typeface="굴림" charset="-127"/>
              </a:rPr>
            </a:br>
            <a:r>
              <a:rPr lang="en-US" altLang="ko-KR" sz="1000">
                <a:solidFill>
                  <a:schemeClr val="tx1"/>
                </a:solidFill>
                <a:ea typeface="굴림" charset="-127"/>
              </a:rPr>
              <a:t>Trend Hunters</a:t>
            </a:r>
          </a:p>
        </p:txBody>
      </p:sp>
      <p:sp>
        <p:nvSpPr>
          <p:cNvPr id="32776" name="Rectangle 76"/>
          <p:cNvSpPr>
            <a:spLocks noChangeArrowheads="1"/>
          </p:cNvSpPr>
          <p:nvPr/>
        </p:nvSpPr>
        <p:spPr bwMode="auto">
          <a:xfrm rot="10800000">
            <a:off x="7312025" y="4418013"/>
            <a:ext cx="165100" cy="153987"/>
          </a:xfrm>
          <a:prstGeom prst="rect">
            <a:avLst/>
          </a:prstGeom>
          <a:solidFill>
            <a:srgbClr val="7030A0"/>
          </a:solidFill>
          <a:ln w="9525">
            <a:solidFill>
              <a:schemeClr val="tx1"/>
            </a:solidFill>
            <a:miter lim="800000"/>
            <a:headEnd/>
            <a:tailEnd/>
          </a:ln>
        </p:spPr>
        <p:txBody>
          <a:bodyPr wrap="none" anchor="ctr"/>
          <a:lstStyle/>
          <a:p>
            <a:endParaRPr lang="ko-KR" altLang="ko-KR" sz="2000"/>
          </a:p>
        </p:txBody>
      </p:sp>
      <p:sp>
        <p:nvSpPr>
          <p:cNvPr id="32777" name="Rectangle 77"/>
          <p:cNvSpPr>
            <a:spLocks noChangeArrowheads="1"/>
          </p:cNvSpPr>
          <p:nvPr/>
        </p:nvSpPr>
        <p:spPr bwMode="auto">
          <a:xfrm rot="10800000">
            <a:off x="7124700" y="4418013"/>
            <a:ext cx="163513" cy="153987"/>
          </a:xfrm>
          <a:prstGeom prst="rect">
            <a:avLst/>
          </a:prstGeom>
          <a:solidFill>
            <a:srgbClr val="7030A0"/>
          </a:solidFill>
          <a:ln w="9525">
            <a:solidFill>
              <a:schemeClr val="tx1"/>
            </a:solidFill>
            <a:miter lim="800000"/>
            <a:headEnd/>
            <a:tailEnd/>
          </a:ln>
        </p:spPr>
        <p:txBody>
          <a:bodyPr wrap="none" anchor="ctr"/>
          <a:lstStyle/>
          <a:p>
            <a:endParaRPr lang="ko-KR" altLang="ko-KR" sz="2000"/>
          </a:p>
        </p:txBody>
      </p:sp>
      <p:sp>
        <p:nvSpPr>
          <p:cNvPr id="32778" name="Rectangle 78"/>
          <p:cNvSpPr>
            <a:spLocks noChangeArrowheads="1"/>
          </p:cNvSpPr>
          <p:nvPr/>
        </p:nvSpPr>
        <p:spPr bwMode="auto">
          <a:xfrm rot="10800000">
            <a:off x="7312025" y="4197350"/>
            <a:ext cx="165100" cy="155575"/>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779" name="Rectangle 79"/>
          <p:cNvSpPr>
            <a:spLocks noChangeArrowheads="1"/>
          </p:cNvSpPr>
          <p:nvPr/>
        </p:nvSpPr>
        <p:spPr bwMode="auto">
          <a:xfrm rot="10800000">
            <a:off x="7124700" y="4197350"/>
            <a:ext cx="163513" cy="155575"/>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780" name="Rectangle 80"/>
          <p:cNvSpPr>
            <a:spLocks noChangeArrowheads="1"/>
          </p:cNvSpPr>
          <p:nvPr/>
        </p:nvSpPr>
        <p:spPr bwMode="auto">
          <a:xfrm rot="10800000">
            <a:off x="6873875" y="4418013"/>
            <a:ext cx="163513" cy="153987"/>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781" name="Rectangle 81"/>
          <p:cNvSpPr>
            <a:spLocks noChangeArrowheads="1"/>
          </p:cNvSpPr>
          <p:nvPr/>
        </p:nvSpPr>
        <p:spPr bwMode="auto">
          <a:xfrm rot="10800000">
            <a:off x="6691313" y="4418013"/>
            <a:ext cx="163512" cy="153987"/>
          </a:xfrm>
          <a:prstGeom prst="rect">
            <a:avLst/>
          </a:prstGeom>
          <a:solidFill>
            <a:srgbClr val="0070C0"/>
          </a:solidFill>
          <a:ln w="9525">
            <a:solidFill>
              <a:schemeClr val="tx1"/>
            </a:solidFill>
            <a:miter lim="800000"/>
            <a:headEnd/>
            <a:tailEnd/>
          </a:ln>
        </p:spPr>
        <p:txBody>
          <a:bodyPr wrap="none" anchor="ctr"/>
          <a:lstStyle/>
          <a:p>
            <a:endParaRPr lang="ko-KR" altLang="ko-KR" sz="2000"/>
          </a:p>
        </p:txBody>
      </p:sp>
      <p:sp>
        <p:nvSpPr>
          <p:cNvPr id="32782" name="Rectangle 82"/>
          <p:cNvSpPr>
            <a:spLocks noChangeArrowheads="1"/>
          </p:cNvSpPr>
          <p:nvPr/>
        </p:nvSpPr>
        <p:spPr bwMode="auto">
          <a:xfrm rot="10800000">
            <a:off x="6873875" y="4197350"/>
            <a:ext cx="163513" cy="155575"/>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783" name="Rectangle 83"/>
          <p:cNvSpPr>
            <a:spLocks noChangeArrowheads="1"/>
          </p:cNvSpPr>
          <p:nvPr/>
        </p:nvSpPr>
        <p:spPr bwMode="auto">
          <a:xfrm rot="10800000">
            <a:off x="6691313" y="4197350"/>
            <a:ext cx="163512" cy="155575"/>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784" name="Rectangle 84"/>
          <p:cNvSpPr>
            <a:spLocks noChangeArrowheads="1"/>
          </p:cNvSpPr>
          <p:nvPr/>
        </p:nvSpPr>
        <p:spPr bwMode="auto">
          <a:xfrm rot="10800000">
            <a:off x="7312025" y="4027488"/>
            <a:ext cx="165100" cy="153987"/>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785" name="Rectangle 85"/>
          <p:cNvSpPr>
            <a:spLocks noChangeArrowheads="1"/>
          </p:cNvSpPr>
          <p:nvPr/>
        </p:nvSpPr>
        <p:spPr bwMode="auto">
          <a:xfrm rot="10800000">
            <a:off x="7124700" y="4027488"/>
            <a:ext cx="163513" cy="153987"/>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786" name="Rectangle 86"/>
          <p:cNvSpPr>
            <a:spLocks noChangeArrowheads="1"/>
          </p:cNvSpPr>
          <p:nvPr/>
        </p:nvSpPr>
        <p:spPr bwMode="auto">
          <a:xfrm rot="10800000">
            <a:off x="6873875" y="4027488"/>
            <a:ext cx="163513" cy="153987"/>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787" name="Rectangle 87"/>
          <p:cNvSpPr>
            <a:spLocks noChangeArrowheads="1"/>
          </p:cNvSpPr>
          <p:nvPr/>
        </p:nvSpPr>
        <p:spPr bwMode="auto">
          <a:xfrm rot="10800000">
            <a:off x="6691313" y="4027488"/>
            <a:ext cx="163512" cy="153987"/>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788" name="Rectangle 76"/>
          <p:cNvSpPr>
            <a:spLocks noChangeArrowheads="1"/>
          </p:cNvSpPr>
          <p:nvPr/>
        </p:nvSpPr>
        <p:spPr bwMode="auto">
          <a:xfrm rot="10800000">
            <a:off x="7312025" y="4594225"/>
            <a:ext cx="165100" cy="153988"/>
          </a:xfrm>
          <a:prstGeom prst="rect">
            <a:avLst/>
          </a:prstGeom>
          <a:solidFill>
            <a:srgbClr val="7030A0"/>
          </a:solidFill>
          <a:ln w="9525">
            <a:solidFill>
              <a:schemeClr val="tx1"/>
            </a:solidFill>
            <a:miter lim="800000"/>
            <a:headEnd/>
            <a:tailEnd/>
          </a:ln>
        </p:spPr>
        <p:txBody>
          <a:bodyPr wrap="none" anchor="ctr"/>
          <a:lstStyle/>
          <a:p>
            <a:endParaRPr lang="ko-KR" altLang="ko-KR" sz="2000"/>
          </a:p>
        </p:txBody>
      </p:sp>
      <p:sp>
        <p:nvSpPr>
          <p:cNvPr id="32789" name="Rectangle 77"/>
          <p:cNvSpPr>
            <a:spLocks noChangeArrowheads="1"/>
          </p:cNvSpPr>
          <p:nvPr/>
        </p:nvSpPr>
        <p:spPr bwMode="auto">
          <a:xfrm rot="10800000">
            <a:off x="7124700" y="4594225"/>
            <a:ext cx="163513" cy="153988"/>
          </a:xfrm>
          <a:prstGeom prst="rect">
            <a:avLst/>
          </a:prstGeom>
          <a:solidFill>
            <a:srgbClr val="7030A0"/>
          </a:solidFill>
          <a:ln w="9525">
            <a:solidFill>
              <a:schemeClr val="tx1"/>
            </a:solidFill>
            <a:miter lim="800000"/>
            <a:headEnd/>
            <a:tailEnd/>
          </a:ln>
        </p:spPr>
        <p:txBody>
          <a:bodyPr wrap="none" anchor="ctr"/>
          <a:lstStyle/>
          <a:p>
            <a:endParaRPr lang="ko-KR" altLang="ko-KR" sz="2000"/>
          </a:p>
        </p:txBody>
      </p:sp>
      <p:sp>
        <p:nvSpPr>
          <p:cNvPr id="32790" name="Rectangle 80"/>
          <p:cNvSpPr>
            <a:spLocks noChangeArrowheads="1"/>
          </p:cNvSpPr>
          <p:nvPr/>
        </p:nvSpPr>
        <p:spPr bwMode="auto">
          <a:xfrm rot="10800000">
            <a:off x="6873875" y="4594225"/>
            <a:ext cx="163513" cy="153988"/>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791" name="Rectangle 81"/>
          <p:cNvSpPr>
            <a:spLocks noChangeArrowheads="1"/>
          </p:cNvSpPr>
          <p:nvPr/>
        </p:nvSpPr>
        <p:spPr bwMode="auto">
          <a:xfrm rot="10800000">
            <a:off x="6691313" y="4594225"/>
            <a:ext cx="163512" cy="153988"/>
          </a:xfrm>
          <a:prstGeom prst="rect">
            <a:avLst/>
          </a:prstGeom>
          <a:solidFill>
            <a:srgbClr val="0070C0"/>
          </a:solidFill>
          <a:ln w="9525">
            <a:solidFill>
              <a:schemeClr val="tx1"/>
            </a:solidFill>
            <a:miter lim="800000"/>
            <a:headEnd/>
            <a:tailEnd/>
          </a:ln>
        </p:spPr>
        <p:txBody>
          <a:bodyPr wrap="none" anchor="ctr"/>
          <a:lstStyle/>
          <a:p>
            <a:endParaRPr lang="ko-KR" altLang="ko-KR" sz="2000"/>
          </a:p>
        </p:txBody>
      </p:sp>
      <p:sp>
        <p:nvSpPr>
          <p:cNvPr id="32792" name="Rectangle 76"/>
          <p:cNvSpPr>
            <a:spLocks noChangeArrowheads="1"/>
          </p:cNvSpPr>
          <p:nvPr/>
        </p:nvSpPr>
        <p:spPr bwMode="auto">
          <a:xfrm rot="5400000">
            <a:off x="5358607" y="4569619"/>
            <a:ext cx="209550" cy="198437"/>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793" name="Rectangle 77"/>
          <p:cNvSpPr>
            <a:spLocks noChangeArrowheads="1"/>
          </p:cNvSpPr>
          <p:nvPr/>
        </p:nvSpPr>
        <p:spPr bwMode="auto">
          <a:xfrm rot="5400000">
            <a:off x="5357813" y="4851400"/>
            <a:ext cx="211138" cy="198437"/>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794" name="Rectangle 78"/>
          <p:cNvSpPr>
            <a:spLocks noChangeArrowheads="1"/>
          </p:cNvSpPr>
          <p:nvPr/>
        </p:nvSpPr>
        <p:spPr bwMode="auto">
          <a:xfrm rot="5400000">
            <a:off x="5101432" y="4569619"/>
            <a:ext cx="209550" cy="198437"/>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795" name="Rectangle 79"/>
          <p:cNvSpPr>
            <a:spLocks noChangeArrowheads="1"/>
          </p:cNvSpPr>
          <p:nvPr/>
        </p:nvSpPr>
        <p:spPr bwMode="auto">
          <a:xfrm rot="5400000">
            <a:off x="5100638" y="4851400"/>
            <a:ext cx="211138" cy="198437"/>
          </a:xfrm>
          <a:prstGeom prst="rect">
            <a:avLst/>
          </a:prstGeom>
          <a:solidFill>
            <a:srgbClr val="800080"/>
          </a:solidFill>
          <a:ln w="9525">
            <a:solidFill>
              <a:schemeClr val="tx1"/>
            </a:solidFill>
            <a:miter lim="800000"/>
            <a:headEnd/>
            <a:tailEnd/>
          </a:ln>
        </p:spPr>
        <p:txBody>
          <a:bodyPr wrap="none" anchor="ctr"/>
          <a:lstStyle/>
          <a:p>
            <a:endParaRPr lang="ko-KR" altLang="ko-KR" sz="2000"/>
          </a:p>
        </p:txBody>
      </p:sp>
      <p:sp>
        <p:nvSpPr>
          <p:cNvPr id="32796" name="Rectangle 84"/>
          <p:cNvSpPr>
            <a:spLocks noChangeArrowheads="1"/>
          </p:cNvSpPr>
          <p:nvPr/>
        </p:nvSpPr>
        <p:spPr bwMode="auto">
          <a:xfrm rot="5400000">
            <a:off x="5611019" y="4569619"/>
            <a:ext cx="209550" cy="198438"/>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797" name="Rectangle 85"/>
          <p:cNvSpPr>
            <a:spLocks noChangeArrowheads="1"/>
          </p:cNvSpPr>
          <p:nvPr/>
        </p:nvSpPr>
        <p:spPr bwMode="auto">
          <a:xfrm rot="5400000">
            <a:off x="5610225" y="4851400"/>
            <a:ext cx="211138" cy="198438"/>
          </a:xfrm>
          <a:prstGeom prst="rect">
            <a:avLst/>
          </a:prstGeom>
          <a:solidFill>
            <a:srgbClr val="7030A0"/>
          </a:solidFill>
          <a:ln w="9525">
            <a:solidFill>
              <a:schemeClr val="tx1"/>
            </a:solidFill>
            <a:miter lim="800000"/>
            <a:headEnd/>
            <a:tailEnd/>
          </a:ln>
        </p:spPr>
        <p:txBody>
          <a:bodyPr wrap="none" anchor="ctr"/>
          <a:lstStyle/>
          <a:p>
            <a:endParaRPr lang="ko-KR" altLang="ko-KR" sz="2000"/>
          </a:p>
        </p:txBody>
      </p:sp>
      <p:sp>
        <p:nvSpPr>
          <p:cNvPr id="32798" name="Rectangle 77"/>
          <p:cNvSpPr>
            <a:spLocks noChangeArrowheads="1"/>
          </p:cNvSpPr>
          <p:nvPr/>
        </p:nvSpPr>
        <p:spPr bwMode="auto">
          <a:xfrm rot="5400000">
            <a:off x="5610225" y="3724275"/>
            <a:ext cx="211138" cy="198438"/>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799" name="Rectangle 79"/>
          <p:cNvSpPr>
            <a:spLocks noChangeArrowheads="1"/>
          </p:cNvSpPr>
          <p:nvPr/>
        </p:nvSpPr>
        <p:spPr bwMode="auto">
          <a:xfrm rot="5400000">
            <a:off x="5357813" y="3724275"/>
            <a:ext cx="211138" cy="198437"/>
          </a:xfrm>
          <a:prstGeom prst="rect">
            <a:avLst/>
          </a:prstGeom>
          <a:solidFill>
            <a:srgbClr val="800080"/>
          </a:solidFill>
          <a:ln w="9525">
            <a:solidFill>
              <a:schemeClr val="tx1"/>
            </a:solidFill>
            <a:miter lim="800000"/>
            <a:headEnd/>
            <a:tailEnd/>
          </a:ln>
        </p:spPr>
        <p:txBody>
          <a:bodyPr wrap="none" anchor="ctr"/>
          <a:lstStyle/>
          <a:p>
            <a:endParaRPr lang="ko-KR" altLang="ko-KR" sz="2000"/>
          </a:p>
        </p:txBody>
      </p:sp>
      <p:sp>
        <p:nvSpPr>
          <p:cNvPr id="32800" name="Rectangle 80"/>
          <p:cNvSpPr>
            <a:spLocks noChangeArrowheads="1"/>
          </p:cNvSpPr>
          <p:nvPr/>
        </p:nvSpPr>
        <p:spPr bwMode="auto">
          <a:xfrm rot="5400000">
            <a:off x="5611019" y="4002881"/>
            <a:ext cx="209550" cy="198438"/>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01" name="Rectangle 81"/>
          <p:cNvSpPr>
            <a:spLocks noChangeArrowheads="1"/>
          </p:cNvSpPr>
          <p:nvPr/>
        </p:nvSpPr>
        <p:spPr bwMode="auto">
          <a:xfrm rot="5400000">
            <a:off x="5611019" y="4279106"/>
            <a:ext cx="209550" cy="198438"/>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02" name="Rectangle 82"/>
          <p:cNvSpPr>
            <a:spLocks noChangeArrowheads="1"/>
          </p:cNvSpPr>
          <p:nvPr/>
        </p:nvSpPr>
        <p:spPr bwMode="auto">
          <a:xfrm rot="5400000">
            <a:off x="5358607" y="4002881"/>
            <a:ext cx="209550" cy="198437"/>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803" name="Rectangle 83"/>
          <p:cNvSpPr>
            <a:spLocks noChangeArrowheads="1"/>
          </p:cNvSpPr>
          <p:nvPr/>
        </p:nvSpPr>
        <p:spPr bwMode="auto">
          <a:xfrm rot="5400000">
            <a:off x="5358607" y="4279106"/>
            <a:ext cx="209550" cy="198437"/>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04" name="Rectangle 85"/>
          <p:cNvSpPr>
            <a:spLocks noChangeArrowheads="1"/>
          </p:cNvSpPr>
          <p:nvPr/>
        </p:nvSpPr>
        <p:spPr bwMode="auto">
          <a:xfrm rot="5400000">
            <a:off x="5100638" y="3724275"/>
            <a:ext cx="211138" cy="198437"/>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05" name="Rectangle 86"/>
          <p:cNvSpPr>
            <a:spLocks noChangeArrowheads="1"/>
          </p:cNvSpPr>
          <p:nvPr/>
        </p:nvSpPr>
        <p:spPr bwMode="auto">
          <a:xfrm rot="5400000">
            <a:off x="5101432" y="4002881"/>
            <a:ext cx="209550" cy="198437"/>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06" name="Rectangle 87"/>
          <p:cNvSpPr>
            <a:spLocks noChangeArrowheads="1"/>
          </p:cNvSpPr>
          <p:nvPr/>
        </p:nvSpPr>
        <p:spPr bwMode="auto">
          <a:xfrm rot="5400000">
            <a:off x="5101432" y="4279106"/>
            <a:ext cx="209550" cy="198437"/>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07" name="Line 69"/>
          <p:cNvSpPr>
            <a:spLocks noChangeShapeType="1"/>
          </p:cNvSpPr>
          <p:nvPr/>
        </p:nvSpPr>
        <p:spPr bwMode="auto">
          <a:xfrm>
            <a:off x="4367213" y="3200400"/>
            <a:ext cx="509587" cy="533400"/>
          </a:xfrm>
          <a:prstGeom prst="line">
            <a:avLst/>
          </a:prstGeom>
          <a:noFill/>
          <a:ln w="69850">
            <a:solidFill>
              <a:schemeClr val="tx1"/>
            </a:solidFill>
            <a:round/>
            <a:headEnd/>
            <a:tailEnd type="triangle" w="med" len="med"/>
          </a:ln>
        </p:spPr>
        <p:txBody>
          <a:bodyPr>
            <a:spAutoFit/>
          </a:bodyPr>
          <a:lstStyle/>
          <a:p>
            <a:endParaRPr lang="ko-KR" altLang="en-US"/>
          </a:p>
        </p:txBody>
      </p:sp>
      <p:sp>
        <p:nvSpPr>
          <p:cNvPr id="32808" name="Line 70"/>
          <p:cNvSpPr>
            <a:spLocks noChangeShapeType="1"/>
          </p:cNvSpPr>
          <p:nvPr/>
        </p:nvSpPr>
        <p:spPr bwMode="auto">
          <a:xfrm flipV="1">
            <a:off x="4367213" y="5029200"/>
            <a:ext cx="509587" cy="533400"/>
          </a:xfrm>
          <a:prstGeom prst="line">
            <a:avLst/>
          </a:prstGeom>
          <a:noFill/>
          <a:ln w="69850">
            <a:solidFill>
              <a:schemeClr val="tx1"/>
            </a:solidFill>
            <a:round/>
            <a:headEnd/>
            <a:tailEnd type="triangle" w="med" len="med"/>
          </a:ln>
        </p:spPr>
        <p:txBody>
          <a:bodyPr>
            <a:spAutoFit/>
          </a:bodyPr>
          <a:lstStyle/>
          <a:p>
            <a:endParaRPr lang="ko-KR" altLang="en-US"/>
          </a:p>
        </p:txBody>
      </p:sp>
      <p:sp>
        <p:nvSpPr>
          <p:cNvPr id="32809" name="Rectangle 76"/>
          <p:cNvSpPr>
            <a:spLocks noChangeArrowheads="1"/>
          </p:cNvSpPr>
          <p:nvPr/>
        </p:nvSpPr>
        <p:spPr bwMode="auto">
          <a:xfrm rot="5400000">
            <a:off x="3702844" y="4180681"/>
            <a:ext cx="209550" cy="198438"/>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10" name="Rectangle 77"/>
          <p:cNvSpPr>
            <a:spLocks noChangeArrowheads="1"/>
          </p:cNvSpPr>
          <p:nvPr/>
        </p:nvSpPr>
        <p:spPr bwMode="auto">
          <a:xfrm rot="5400000">
            <a:off x="3702050" y="4462463"/>
            <a:ext cx="211137" cy="198438"/>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11" name="Rectangle 78"/>
          <p:cNvSpPr>
            <a:spLocks noChangeArrowheads="1"/>
          </p:cNvSpPr>
          <p:nvPr/>
        </p:nvSpPr>
        <p:spPr bwMode="auto">
          <a:xfrm rot="5400000">
            <a:off x="3453607" y="4180681"/>
            <a:ext cx="209550" cy="198437"/>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812" name="Rectangle 79"/>
          <p:cNvSpPr>
            <a:spLocks noChangeArrowheads="1"/>
          </p:cNvSpPr>
          <p:nvPr/>
        </p:nvSpPr>
        <p:spPr bwMode="auto">
          <a:xfrm rot="5400000">
            <a:off x="3452813" y="4462463"/>
            <a:ext cx="211137" cy="198437"/>
          </a:xfrm>
          <a:prstGeom prst="rect">
            <a:avLst/>
          </a:prstGeom>
          <a:solidFill>
            <a:srgbClr val="800080"/>
          </a:solidFill>
          <a:ln w="9525">
            <a:solidFill>
              <a:schemeClr val="tx1"/>
            </a:solidFill>
            <a:miter lim="800000"/>
            <a:headEnd/>
            <a:tailEnd/>
          </a:ln>
        </p:spPr>
        <p:txBody>
          <a:bodyPr wrap="none" anchor="ctr"/>
          <a:lstStyle/>
          <a:p>
            <a:endParaRPr lang="ko-KR" altLang="ko-KR" sz="2000"/>
          </a:p>
        </p:txBody>
      </p:sp>
      <p:sp>
        <p:nvSpPr>
          <p:cNvPr id="32813" name="Rectangle 80"/>
          <p:cNvSpPr>
            <a:spLocks noChangeArrowheads="1"/>
          </p:cNvSpPr>
          <p:nvPr/>
        </p:nvSpPr>
        <p:spPr bwMode="auto">
          <a:xfrm rot="5400000">
            <a:off x="3702844" y="4741069"/>
            <a:ext cx="209550" cy="198438"/>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14" name="Rectangle 81"/>
          <p:cNvSpPr>
            <a:spLocks noChangeArrowheads="1"/>
          </p:cNvSpPr>
          <p:nvPr/>
        </p:nvSpPr>
        <p:spPr bwMode="auto">
          <a:xfrm rot="5400000">
            <a:off x="3702844" y="5017294"/>
            <a:ext cx="209550" cy="198438"/>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15" name="Rectangle 82"/>
          <p:cNvSpPr>
            <a:spLocks noChangeArrowheads="1"/>
          </p:cNvSpPr>
          <p:nvPr/>
        </p:nvSpPr>
        <p:spPr bwMode="auto">
          <a:xfrm rot="5400000">
            <a:off x="3453607" y="4741069"/>
            <a:ext cx="209550" cy="198437"/>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816" name="Rectangle 83"/>
          <p:cNvSpPr>
            <a:spLocks noChangeArrowheads="1"/>
          </p:cNvSpPr>
          <p:nvPr/>
        </p:nvSpPr>
        <p:spPr bwMode="auto">
          <a:xfrm rot="5400000">
            <a:off x="3453607" y="5017294"/>
            <a:ext cx="209550" cy="198437"/>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17" name="Rectangle 84"/>
          <p:cNvSpPr>
            <a:spLocks noChangeArrowheads="1"/>
          </p:cNvSpPr>
          <p:nvPr/>
        </p:nvSpPr>
        <p:spPr bwMode="auto">
          <a:xfrm rot="5400000">
            <a:off x="3963194" y="4180681"/>
            <a:ext cx="209550" cy="198438"/>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18" name="Rectangle 85"/>
          <p:cNvSpPr>
            <a:spLocks noChangeArrowheads="1"/>
          </p:cNvSpPr>
          <p:nvPr/>
        </p:nvSpPr>
        <p:spPr bwMode="auto">
          <a:xfrm rot="5400000">
            <a:off x="3962400" y="4462463"/>
            <a:ext cx="211137" cy="198438"/>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19" name="Rectangle 86"/>
          <p:cNvSpPr>
            <a:spLocks noChangeArrowheads="1"/>
          </p:cNvSpPr>
          <p:nvPr/>
        </p:nvSpPr>
        <p:spPr bwMode="auto">
          <a:xfrm rot="5400000">
            <a:off x="3963194" y="4741069"/>
            <a:ext cx="209550" cy="198438"/>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20" name="Rectangle 87"/>
          <p:cNvSpPr>
            <a:spLocks noChangeArrowheads="1"/>
          </p:cNvSpPr>
          <p:nvPr/>
        </p:nvSpPr>
        <p:spPr bwMode="auto">
          <a:xfrm rot="5400000">
            <a:off x="3963194" y="5017294"/>
            <a:ext cx="209550" cy="198438"/>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21" name="Rectangle 76"/>
          <p:cNvSpPr>
            <a:spLocks noChangeArrowheads="1"/>
          </p:cNvSpPr>
          <p:nvPr/>
        </p:nvSpPr>
        <p:spPr bwMode="auto">
          <a:xfrm rot="5400000">
            <a:off x="3962400" y="3054350"/>
            <a:ext cx="211138" cy="198438"/>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22" name="Rectangle 77"/>
          <p:cNvSpPr>
            <a:spLocks noChangeArrowheads="1"/>
          </p:cNvSpPr>
          <p:nvPr/>
        </p:nvSpPr>
        <p:spPr bwMode="auto">
          <a:xfrm rot="5400000">
            <a:off x="3962400" y="3335338"/>
            <a:ext cx="211137" cy="198438"/>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23" name="Rectangle 78"/>
          <p:cNvSpPr>
            <a:spLocks noChangeArrowheads="1"/>
          </p:cNvSpPr>
          <p:nvPr/>
        </p:nvSpPr>
        <p:spPr bwMode="auto">
          <a:xfrm rot="5400000">
            <a:off x="3702050" y="3054350"/>
            <a:ext cx="211138" cy="198438"/>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824" name="Rectangle 79"/>
          <p:cNvSpPr>
            <a:spLocks noChangeArrowheads="1"/>
          </p:cNvSpPr>
          <p:nvPr/>
        </p:nvSpPr>
        <p:spPr bwMode="auto">
          <a:xfrm rot="5400000">
            <a:off x="3702050" y="3335338"/>
            <a:ext cx="211137" cy="198438"/>
          </a:xfrm>
          <a:prstGeom prst="rect">
            <a:avLst/>
          </a:prstGeom>
          <a:solidFill>
            <a:srgbClr val="800080"/>
          </a:solidFill>
          <a:ln w="9525">
            <a:solidFill>
              <a:schemeClr val="tx1"/>
            </a:solidFill>
            <a:miter lim="800000"/>
            <a:headEnd/>
            <a:tailEnd/>
          </a:ln>
        </p:spPr>
        <p:txBody>
          <a:bodyPr wrap="none" anchor="ctr"/>
          <a:lstStyle/>
          <a:p>
            <a:endParaRPr lang="ko-KR" altLang="ko-KR" sz="2000"/>
          </a:p>
        </p:txBody>
      </p:sp>
      <p:sp>
        <p:nvSpPr>
          <p:cNvPr id="32825" name="Rectangle 80"/>
          <p:cNvSpPr>
            <a:spLocks noChangeArrowheads="1"/>
          </p:cNvSpPr>
          <p:nvPr/>
        </p:nvSpPr>
        <p:spPr bwMode="auto">
          <a:xfrm rot="5400000">
            <a:off x="3963194" y="3613944"/>
            <a:ext cx="209550" cy="198438"/>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26" name="Rectangle 81"/>
          <p:cNvSpPr>
            <a:spLocks noChangeArrowheads="1"/>
          </p:cNvSpPr>
          <p:nvPr/>
        </p:nvSpPr>
        <p:spPr bwMode="auto">
          <a:xfrm rot="5400000">
            <a:off x="3963194" y="3890169"/>
            <a:ext cx="209550" cy="198438"/>
          </a:xfrm>
          <a:prstGeom prst="rect">
            <a:avLst/>
          </a:prstGeom>
          <a:solidFill>
            <a:srgbClr val="7030A0"/>
          </a:solidFill>
          <a:ln w="9525">
            <a:solidFill>
              <a:schemeClr val="tx1"/>
            </a:solidFill>
            <a:miter lim="800000"/>
            <a:headEnd/>
            <a:tailEnd/>
          </a:ln>
        </p:spPr>
        <p:txBody>
          <a:bodyPr wrap="none" anchor="ctr"/>
          <a:lstStyle/>
          <a:p>
            <a:endParaRPr lang="ko-KR" altLang="ko-KR" sz="2000"/>
          </a:p>
        </p:txBody>
      </p:sp>
      <p:sp>
        <p:nvSpPr>
          <p:cNvPr id="32827" name="Rectangle 82"/>
          <p:cNvSpPr>
            <a:spLocks noChangeArrowheads="1"/>
          </p:cNvSpPr>
          <p:nvPr/>
        </p:nvSpPr>
        <p:spPr bwMode="auto">
          <a:xfrm rot="5400000">
            <a:off x="3702844" y="3613944"/>
            <a:ext cx="209550" cy="198438"/>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828" name="Rectangle 83"/>
          <p:cNvSpPr>
            <a:spLocks noChangeArrowheads="1"/>
          </p:cNvSpPr>
          <p:nvPr/>
        </p:nvSpPr>
        <p:spPr bwMode="auto">
          <a:xfrm rot="5400000">
            <a:off x="3702844" y="3890169"/>
            <a:ext cx="209550" cy="198438"/>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29" name="Rectangle 84"/>
          <p:cNvSpPr>
            <a:spLocks noChangeArrowheads="1"/>
          </p:cNvSpPr>
          <p:nvPr/>
        </p:nvSpPr>
        <p:spPr bwMode="auto">
          <a:xfrm rot="5400000">
            <a:off x="3452813" y="3054350"/>
            <a:ext cx="211138" cy="198437"/>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30" name="Rectangle 85"/>
          <p:cNvSpPr>
            <a:spLocks noChangeArrowheads="1"/>
          </p:cNvSpPr>
          <p:nvPr/>
        </p:nvSpPr>
        <p:spPr bwMode="auto">
          <a:xfrm rot="5400000">
            <a:off x="3452813" y="3335338"/>
            <a:ext cx="211137" cy="198437"/>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31" name="Rectangle 86"/>
          <p:cNvSpPr>
            <a:spLocks noChangeArrowheads="1"/>
          </p:cNvSpPr>
          <p:nvPr/>
        </p:nvSpPr>
        <p:spPr bwMode="auto">
          <a:xfrm rot="5400000">
            <a:off x="3453607" y="3613944"/>
            <a:ext cx="209550" cy="198437"/>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32" name="Rectangle 87"/>
          <p:cNvSpPr>
            <a:spLocks noChangeArrowheads="1"/>
          </p:cNvSpPr>
          <p:nvPr/>
        </p:nvSpPr>
        <p:spPr bwMode="auto">
          <a:xfrm rot="5400000">
            <a:off x="3453607" y="3890169"/>
            <a:ext cx="209550" cy="198437"/>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33" name="Rectangle 76"/>
          <p:cNvSpPr>
            <a:spLocks noChangeArrowheads="1"/>
          </p:cNvSpPr>
          <p:nvPr/>
        </p:nvSpPr>
        <p:spPr bwMode="auto">
          <a:xfrm rot="5400000">
            <a:off x="3702050" y="5581650"/>
            <a:ext cx="211138" cy="198438"/>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34" name="Rectangle 78"/>
          <p:cNvSpPr>
            <a:spLocks noChangeArrowheads="1"/>
          </p:cNvSpPr>
          <p:nvPr/>
        </p:nvSpPr>
        <p:spPr bwMode="auto">
          <a:xfrm rot="5400000">
            <a:off x="3452813" y="5581650"/>
            <a:ext cx="211138" cy="198437"/>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835" name="Rectangle 84"/>
          <p:cNvSpPr>
            <a:spLocks noChangeArrowheads="1"/>
          </p:cNvSpPr>
          <p:nvPr/>
        </p:nvSpPr>
        <p:spPr bwMode="auto">
          <a:xfrm rot="5400000">
            <a:off x="3962400" y="5581650"/>
            <a:ext cx="211138" cy="198438"/>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36" name="Rectangle 81"/>
          <p:cNvSpPr>
            <a:spLocks noChangeArrowheads="1"/>
          </p:cNvSpPr>
          <p:nvPr/>
        </p:nvSpPr>
        <p:spPr bwMode="auto">
          <a:xfrm rot="5400000">
            <a:off x="3962400" y="5291138"/>
            <a:ext cx="211137" cy="198438"/>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37" name="Rectangle 83"/>
          <p:cNvSpPr>
            <a:spLocks noChangeArrowheads="1"/>
          </p:cNvSpPr>
          <p:nvPr/>
        </p:nvSpPr>
        <p:spPr bwMode="auto">
          <a:xfrm rot="5400000">
            <a:off x="3702050" y="5291138"/>
            <a:ext cx="211137" cy="198438"/>
          </a:xfrm>
          <a:prstGeom prst="rect">
            <a:avLst/>
          </a:prstGeom>
          <a:solidFill>
            <a:srgbClr val="7030A0"/>
          </a:solidFill>
          <a:ln w="9525">
            <a:solidFill>
              <a:schemeClr val="tx1"/>
            </a:solidFill>
            <a:miter lim="800000"/>
            <a:headEnd/>
            <a:tailEnd/>
          </a:ln>
        </p:spPr>
        <p:txBody>
          <a:bodyPr wrap="none" anchor="ctr"/>
          <a:lstStyle/>
          <a:p>
            <a:endParaRPr lang="ko-KR" altLang="ko-KR" sz="2000"/>
          </a:p>
        </p:txBody>
      </p:sp>
      <p:sp>
        <p:nvSpPr>
          <p:cNvPr id="32838" name="Rectangle 87"/>
          <p:cNvSpPr>
            <a:spLocks noChangeArrowheads="1"/>
          </p:cNvSpPr>
          <p:nvPr/>
        </p:nvSpPr>
        <p:spPr bwMode="auto">
          <a:xfrm rot="5400000">
            <a:off x="3452813" y="5291138"/>
            <a:ext cx="211137" cy="198437"/>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39" name="Rectangle 84"/>
          <p:cNvSpPr>
            <a:spLocks noChangeArrowheads="1"/>
          </p:cNvSpPr>
          <p:nvPr/>
        </p:nvSpPr>
        <p:spPr bwMode="auto">
          <a:xfrm rot="5400000">
            <a:off x="3202782" y="4180681"/>
            <a:ext cx="209550" cy="198437"/>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40" name="Rectangle 85"/>
          <p:cNvSpPr>
            <a:spLocks noChangeArrowheads="1"/>
          </p:cNvSpPr>
          <p:nvPr/>
        </p:nvSpPr>
        <p:spPr bwMode="auto">
          <a:xfrm rot="5400000">
            <a:off x="3201988" y="4462463"/>
            <a:ext cx="211137" cy="198437"/>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41" name="Rectangle 86"/>
          <p:cNvSpPr>
            <a:spLocks noChangeArrowheads="1"/>
          </p:cNvSpPr>
          <p:nvPr/>
        </p:nvSpPr>
        <p:spPr bwMode="auto">
          <a:xfrm rot="5400000">
            <a:off x="3202782" y="4741069"/>
            <a:ext cx="209550" cy="198437"/>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42" name="Rectangle 87"/>
          <p:cNvSpPr>
            <a:spLocks noChangeArrowheads="1"/>
          </p:cNvSpPr>
          <p:nvPr/>
        </p:nvSpPr>
        <p:spPr bwMode="auto">
          <a:xfrm rot="5400000">
            <a:off x="3202782" y="5017294"/>
            <a:ext cx="209550" cy="198437"/>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43" name="Rectangle 76"/>
          <p:cNvSpPr>
            <a:spLocks noChangeArrowheads="1"/>
          </p:cNvSpPr>
          <p:nvPr/>
        </p:nvSpPr>
        <p:spPr bwMode="auto">
          <a:xfrm rot="5400000">
            <a:off x="3201988" y="3054350"/>
            <a:ext cx="211138" cy="198437"/>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44" name="Rectangle 77"/>
          <p:cNvSpPr>
            <a:spLocks noChangeArrowheads="1"/>
          </p:cNvSpPr>
          <p:nvPr/>
        </p:nvSpPr>
        <p:spPr bwMode="auto">
          <a:xfrm rot="5400000">
            <a:off x="3201988" y="3335338"/>
            <a:ext cx="211137" cy="198437"/>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45" name="Rectangle 80"/>
          <p:cNvSpPr>
            <a:spLocks noChangeArrowheads="1"/>
          </p:cNvSpPr>
          <p:nvPr/>
        </p:nvSpPr>
        <p:spPr bwMode="auto">
          <a:xfrm rot="5400000">
            <a:off x="3202782" y="3613944"/>
            <a:ext cx="209550" cy="198437"/>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46" name="Rectangle 81"/>
          <p:cNvSpPr>
            <a:spLocks noChangeArrowheads="1"/>
          </p:cNvSpPr>
          <p:nvPr/>
        </p:nvSpPr>
        <p:spPr bwMode="auto">
          <a:xfrm rot="5400000">
            <a:off x="3202782" y="3890169"/>
            <a:ext cx="209550" cy="198437"/>
          </a:xfrm>
          <a:prstGeom prst="rect">
            <a:avLst/>
          </a:prstGeom>
          <a:solidFill>
            <a:srgbClr val="7030A0"/>
          </a:solidFill>
          <a:ln w="9525">
            <a:solidFill>
              <a:schemeClr val="tx1"/>
            </a:solidFill>
            <a:miter lim="800000"/>
            <a:headEnd/>
            <a:tailEnd/>
          </a:ln>
        </p:spPr>
        <p:txBody>
          <a:bodyPr wrap="none" anchor="ctr"/>
          <a:lstStyle/>
          <a:p>
            <a:endParaRPr lang="ko-KR" altLang="ko-KR" sz="2000"/>
          </a:p>
        </p:txBody>
      </p:sp>
      <p:sp>
        <p:nvSpPr>
          <p:cNvPr id="32847" name="Rectangle 84"/>
          <p:cNvSpPr>
            <a:spLocks noChangeArrowheads="1"/>
          </p:cNvSpPr>
          <p:nvPr/>
        </p:nvSpPr>
        <p:spPr bwMode="auto">
          <a:xfrm rot="5400000">
            <a:off x="3201988" y="5581650"/>
            <a:ext cx="211138" cy="198437"/>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48" name="Rectangle 81"/>
          <p:cNvSpPr>
            <a:spLocks noChangeArrowheads="1"/>
          </p:cNvSpPr>
          <p:nvPr/>
        </p:nvSpPr>
        <p:spPr bwMode="auto">
          <a:xfrm rot="5400000">
            <a:off x="3201988" y="5291138"/>
            <a:ext cx="211137" cy="198437"/>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49" name="Rectangle 275"/>
          <p:cNvSpPr>
            <a:spLocks noChangeArrowheads="1"/>
          </p:cNvSpPr>
          <p:nvPr/>
        </p:nvSpPr>
        <p:spPr bwMode="auto">
          <a:xfrm>
            <a:off x="1524000" y="1752600"/>
            <a:ext cx="2590800" cy="449263"/>
          </a:xfrm>
          <a:prstGeom prst="rect">
            <a:avLst/>
          </a:prstGeom>
          <a:noFill/>
          <a:ln w="9525" algn="ctr">
            <a:noFill/>
            <a:miter lim="800000"/>
            <a:headEnd/>
            <a:tailEnd/>
          </a:ln>
        </p:spPr>
        <p:txBody>
          <a:bodyPr>
            <a:spAutoFit/>
          </a:bodyPr>
          <a:lstStyle/>
          <a:p>
            <a:pPr algn="ctr"/>
            <a:r>
              <a:rPr lang="en-US" altLang="ko-KR" sz="1800">
                <a:solidFill>
                  <a:schemeClr val="tx1"/>
                </a:solidFill>
                <a:latin typeface="Arial Black" pitchFamily="34" charset="0"/>
                <a:ea typeface="굴림" charset="-127"/>
              </a:rPr>
              <a:t>CROWDSOURCED</a:t>
            </a:r>
            <a:r>
              <a:rPr lang="en-US" altLang="ko-KR" sz="1800">
                <a:solidFill>
                  <a:schemeClr val="tx1"/>
                </a:solidFill>
                <a:ea typeface="굴림" charset="-127"/>
              </a:rPr>
              <a:t/>
            </a:r>
            <a:br>
              <a:rPr lang="en-US" altLang="ko-KR" sz="1800">
                <a:solidFill>
                  <a:schemeClr val="tx1"/>
                </a:solidFill>
                <a:ea typeface="굴림" charset="-127"/>
              </a:rPr>
            </a:br>
            <a:r>
              <a:rPr lang="en-US" altLang="ko-KR" sz="1100">
                <a:solidFill>
                  <a:schemeClr val="tx1"/>
                </a:solidFill>
                <a:ea typeface="굴림" charset="-127"/>
              </a:rPr>
              <a:t>World’s Largest Trend Network</a:t>
            </a:r>
          </a:p>
        </p:txBody>
      </p:sp>
      <p:sp>
        <p:nvSpPr>
          <p:cNvPr id="32850" name="Rectangle 275"/>
          <p:cNvSpPr>
            <a:spLocks noChangeArrowheads="1"/>
          </p:cNvSpPr>
          <p:nvPr/>
        </p:nvSpPr>
        <p:spPr bwMode="auto">
          <a:xfrm>
            <a:off x="3962400" y="1752600"/>
            <a:ext cx="2590800" cy="449263"/>
          </a:xfrm>
          <a:prstGeom prst="rect">
            <a:avLst/>
          </a:prstGeom>
          <a:noFill/>
          <a:ln w="9525" algn="ctr">
            <a:noFill/>
            <a:miter lim="800000"/>
            <a:headEnd/>
            <a:tailEnd/>
          </a:ln>
        </p:spPr>
        <p:txBody>
          <a:bodyPr>
            <a:spAutoFit/>
          </a:bodyPr>
          <a:lstStyle/>
          <a:p>
            <a:pPr algn="ctr"/>
            <a:r>
              <a:rPr lang="en-US" altLang="ko-KR" sz="1800">
                <a:solidFill>
                  <a:schemeClr val="tx1"/>
                </a:solidFill>
                <a:latin typeface="Arial Black" pitchFamily="34" charset="0"/>
                <a:ea typeface="굴림" charset="-127"/>
              </a:rPr>
              <a:t>CROWD FILTERED</a:t>
            </a:r>
            <a:r>
              <a:rPr lang="en-US" altLang="ko-KR" sz="1800">
                <a:solidFill>
                  <a:schemeClr val="tx1"/>
                </a:solidFill>
                <a:ea typeface="굴림" charset="-127"/>
              </a:rPr>
              <a:t/>
            </a:r>
            <a:br>
              <a:rPr lang="en-US" altLang="ko-KR" sz="1800">
                <a:solidFill>
                  <a:schemeClr val="tx1"/>
                </a:solidFill>
                <a:ea typeface="굴림" charset="-127"/>
              </a:rPr>
            </a:br>
            <a:r>
              <a:rPr lang="en-US" altLang="ko-KR" sz="1100">
                <a:solidFill>
                  <a:schemeClr val="tx1"/>
                </a:solidFill>
                <a:ea typeface="굴림" charset="-127"/>
              </a:rPr>
              <a:t>300,000,000+ Page Views</a:t>
            </a:r>
          </a:p>
        </p:txBody>
      </p:sp>
      <p:sp>
        <p:nvSpPr>
          <p:cNvPr id="32851" name="Rectangle 275"/>
          <p:cNvSpPr>
            <a:spLocks noChangeArrowheads="1"/>
          </p:cNvSpPr>
          <p:nvPr/>
        </p:nvSpPr>
        <p:spPr bwMode="auto">
          <a:xfrm>
            <a:off x="6413500" y="1752600"/>
            <a:ext cx="1371600" cy="449263"/>
          </a:xfrm>
          <a:prstGeom prst="rect">
            <a:avLst/>
          </a:prstGeom>
          <a:noFill/>
          <a:ln w="9525" algn="ctr">
            <a:noFill/>
            <a:miter lim="800000"/>
            <a:headEnd/>
            <a:tailEnd/>
          </a:ln>
        </p:spPr>
        <p:txBody>
          <a:bodyPr>
            <a:spAutoFit/>
          </a:bodyPr>
          <a:lstStyle/>
          <a:p>
            <a:pPr algn="ctr"/>
            <a:r>
              <a:rPr lang="en-US" altLang="ko-KR" sz="1800">
                <a:solidFill>
                  <a:schemeClr val="tx1"/>
                </a:solidFill>
                <a:latin typeface="Arial Black" pitchFamily="34" charset="0"/>
                <a:ea typeface="굴림" charset="-127"/>
              </a:rPr>
              <a:t>INSIGHT</a:t>
            </a:r>
            <a:br>
              <a:rPr lang="en-US" altLang="ko-KR" sz="1800">
                <a:solidFill>
                  <a:schemeClr val="tx1"/>
                </a:solidFill>
                <a:latin typeface="Arial Black" pitchFamily="34" charset="0"/>
                <a:ea typeface="굴림" charset="-127"/>
              </a:rPr>
            </a:br>
            <a:r>
              <a:rPr lang="en-US" altLang="ko-KR" sz="1100">
                <a:solidFill>
                  <a:schemeClr val="tx1"/>
                </a:solidFill>
                <a:ea typeface="굴림" charset="-127"/>
              </a:rPr>
              <a:t>Inspirational Ideas</a:t>
            </a:r>
          </a:p>
        </p:txBody>
      </p:sp>
      <p:sp>
        <p:nvSpPr>
          <p:cNvPr id="32852" name="Line 69"/>
          <p:cNvSpPr>
            <a:spLocks noChangeShapeType="1"/>
          </p:cNvSpPr>
          <p:nvPr/>
        </p:nvSpPr>
        <p:spPr bwMode="auto">
          <a:xfrm>
            <a:off x="6021388" y="3810000"/>
            <a:ext cx="509587" cy="381000"/>
          </a:xfrm>
          <a:prstGeom prst="line">
            <a:avLst/>
          </a:prstGeom>
          <a:noFill/>
          <a:ln w="69850">
            <a:solidFill>
              <a:schemeClr val="tx1"/>
            </a:solidFill>
            <a:round/>
            <a:headEnd/>
            <a:tailEnd type="triangle" w="med" len="med"/>
          </a:ln>
        </p:spPr>
        <p:txBody>
          <a:bodyPr>
            <a:spAutoFit/>
          </a:bodyPr>
          <a:lstStyle/>
          <a:p>
            <a:endParaRPr lang="ko-KR" altLang="en-US"/>
          </a:p>
        </p:txBody>
      </p:sp>
      <p:sp>
        <p:nvSpPr>
          <p:cNvPr id="32853" name="Line 70"/>
          <p:cNvSpPr>
            <a:spLocks noChangeShapeType="1"/>
          </p:cNvSpPr>
          <p:nvPr/>
        </p:nvSpPr>
        <p:spPr bwMode="auto">
          <a:xfrm flipV="1">
            <a:off x="5997575" y="4572000"/>
            <a:ext cx="533400" cy="355600"/>
          </a:xfrm>
          <a:prstGeom prst="line">
            <a:avLst/>
          </a:prstGeom>
          <a:noFill/>
          <a:ln w="69850">
            <a:solidFill>
              <a:schemeClr val="tx1"/>
            </a:solidFill>
            <a:round/>
            <a:headEnd/>
            <a:tailEnd type="triangle" w="med" len="med"/>
          </a:ln>
        </p:spPr>
        <p:txBody>
          <a:bodyPr>
            <a:spAutoFit/>
          </a:bodyPr>
          <a:lstStyle/>
          <a:p>
            <a:endParaRPr lang="ko-KR" altLang="en-US"/>
          </a:p>
        </p:txBody>
      </p:sp>
      <p:sp>
        <p:nvSpPr>
          <p:cNvPr id="231" name="AutoShape 160"/>
          <p:cNvSpPr>
            <a:spLocks/>
          </p:cNvSpPr>
          <p:nvPr/>
        </p:nvSpPr>
        <p:spPr bwMode="auto">
          <a:xfrm rot="16200000">
            <a:off x="2689225" y="1044575"/>
            <a:ext cx="304800" cy="2635250"/>
          </a:xfrm>
          <a:prstGeom prst="rightBrace">
            <a:avLst>
              <a:gd name="adj1" fmla="val 110417"/>
              <a:gd name="adj2" fmla="val 50000"/>
            </a:avLst>
          </a:prstGeom>
          <a:noFill/>
          <a:ln w="9525">
            <a:solidFill>
              <a:schemeClr val="bg1">
                <a:lumMod val="65000"/>
              </a:schemeClr>
            </a:solidFill>
            <a:round/>
            <a:headEnd/>
            <a:tailEnd/>
          </a:ln>
          <a:effectLst/>
        </p:spPr>
        <p:txBody>
          <a:bodyPr wrap="none" anchor="ctr"/>
          <a:lstStyle/>
          <a:p>
            <a:endParaRPr lang="ko-KR" altLang="ko-KR"/>
          </a:p>
        </p:txBody>
      </p:sp>
      <p:sp>
        <p:nvSpPr>
          <p:cNvPr id="232" name="AutoShape 160"/>
          <p:cNvSpPr>
            <a:spLocks/>
          </p:cNvSpPr>
          <p:nvPr/>
        </p:nvSpPr>
        <p:spPr bwMode="auto">
          <a:xfrm rot="16200000">
            <a:off x="5151438" y="1409700"/>
            <a:ext cx="304800" cy="1905000"/>
          </a:xfrm>
          <a:prstGeom prst="rightBrace">
            <a:avLst>
              <a:gd name="adj1" fmla="val 110417"/>
              <a:gd name="adj2" fmla="val 50000"/>
            </a:avLst>
          </a:prstGeom>
          <a:noFill/>
          <a:ln w="9525">
            <a:solidFill>
              <a:schemeClr val="bg1">
                <a:lumMod val="65000"/>
              </a:schemeClr>
            </a:solidFill>
            <a:round/>
            <a:headEnd/>
            <a:tailEnd/>
          </a:ln>
          <a:effectLst/>
        </p:spPr>
        <p:txBody>
          <a:bodyPr wrap="none" anchor="ctr"/>
          <a:lstStyle/>
          <a:p>
            <a:endParaRPr lang="ko-KR" altLang="ko-KR"/>
          </a:p>
        </p:txBody>
      </p:sp>
      <p:sp>
        <p:nvSpPr>
          <p:cNvPr id="233" name="AutoShape 160"/>
          <p:cNvSpPr>
            <a:spLocks/>
          </p:cNvSpPr>
          <p:nvPr/>
        </p:nvSpPr>
        <p:spPr bwMode="auto">
          <a:xfrm rot="16200000">
            <a:off x="6919913" y="1858962"/>
            <a:ext cx="304800" cy="1006475"/>
          </a:xfrm>
          <a:prstGeom prst="rightBrace">
            <a:avLst>
              <a:gd name="adj1" fmla="val 110417"/>
              <a:gd name="adj2" fmla="val 50000"/>
            </a:avLst>
          </a:prstGeom>
          <a:noFill/>
          <a:ln w="9525">
            <a:solidFill>
              <a:schemeClr val="bg1">
                <a:lumMod val="65000"/>
              </a:schemeClr>
            </a:solidFill>
            <a:round/>
            <a:headEnd/>
            <a:tailEnd/>
          </a:ln>
          <a:effectLst/>
        </p:spPr>
        <p:txBody>
          <a:bodyPr wrap="none" anchor="ctr"/>
          <a:lstStyle/>
          <a:p>
            <a:endParaRPr lang="ko-KR" altLang="ko-KR"/>
          </a:p>
        </p:txBody>
      </p:sp>
      <p:pic>
        <p:nvPicPr>
          <p:cNvPr id="32857" name="Picture 44"/>
          <p:cNvPicPr>
            <a:picLocks noChangeAspect="1" noChangeArrowheads="1"/>
          </p:cNvPicPr>
          <p:nvPr/>
        </p:nvPicPr>
        <p:blipFill>
          <a:blip r:embed="rId2" cstate="print"/>
          <a:srcRect/>
          <a:stretch>
            <a:fillRect/>
          </a:stretch>
        </p:blipFill>
        <p:spPr bwMode="auto">
          <a:xfrm>
            <a:off x="1524000" y="3048000"/>
            <a:ext cx="1127125" cy="2743200"/>
          </a:xfrm>
          <a:prstGeom prst="rect">
            <a:avLst/>
          </a:prstGeom>
          <a:noFill/>
          <a:ln w="9525" algn="ctr">
            <a:noFill/>
            <a:miter lim="800000"/>
            <a:headEnd/>
            <a:tailEnd/>
          </a:ln>
        </p:spPr>
      </p:pic>
      <p:sp>
        <p:nvSpPr>
          <p:cNvPr id="32858" name="Rectangle 76"/>
          <p:cNvSpPr>
            <a:spLocks noChangeArrowheads="1"/>
          </p:cNvSpPr>
          <p:nvPr/>
        </p:nvSpPr>
        <p:spPr bwMode="auto">
          <a:xfrm rot="5400000">
            <a:off x="2965450" y="4181475"/>
            <a:ext cx="209550" cy="196850"/>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59" name="Rectangle 77"/>
          <p:cNvSpPr>
            <a:spLocks noChangeArrowheads="1"/>
          </p:cNvSpPr>
          <p:nvPr/>
        </p:nvSpPr>
        <p:spPr bwMode="auto">
          <a:xfrm rot="5400000">
            <a:off x="2964656" y="4463257"/>
            <a:ext cx="211137" cy="196850"/>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60" name="Rectangle 80"/>
          <p:cNvSpPr>
            <a:spLocks noChangeArrowheads="1"/>
          </p:cNvSpPr>
          <p:nvPr/>
        </p:nvSpPr>
        <p:spPr bwMode="auto">
          <a:xfrm rot="5400000">
            <a:off x="2965450" y="4741863"/>
            <a:ext cx="209550" cy="196850"/>
          </a:xfrm>
          <a:prstGeom prst="rect">
            <a:avLst/>
          </a:prstGeom>
          <a:solidFill>
            <a:srgbClr val="3366FF"/>
          </a:solidFill>
          <a:ln w="9525">
            <a:solidFill>
              <a:schemeClr val="tx1"/>
            </a:solidFill>
            <a:miter lim="800000"/>
            <a:headEnd/>
            <a:tailEnd/>
          </a:ln>
        </p:spPr>
        <p:txBody>
          <a:bodyPr wrap="none" anchor="ctr"/>
          <a:lstStyle/>
          <a:p>
            <a:endParaRPr lang="ko-KR" altLang="ko-KR" sz="2000"/>
          </a:p>
        </p:txBody>
      </p:sp>
      <p:sp>
        <p:nvSpPr>
          <p:cNvPr id="32861" name="Rectangle 81"/>
          <p:cNvSpPr>
            <a:spLocks noChangeArrowheads="1"/>
          </p:cNvSpPr>
          <p:nvPr/>
        </p:nvSpPr>
        <p:spPr bwMode="auto">
          <a:xfrm rot="5400000">
            <a:off x="2965450" y="5018088"/>
            <a:ext cx="209550" cy="196850"/>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862" name="Rectangle 78"/>
          <p:cNvSpPr>
            <a:spLocks noChangeArrowheads="1"/>
          </p:cNvSpPr>
          <p:nvPr/>
        </p:nvSpPr>
        <p:spPr bwMode="auto">
          <a:xfrm rot="5400000">
            <a:off x="2964656" y="3055144"/>
            <a:ext cx="211138" cy="196850"/>
          </a:xfrm>
          <a:prstGeom prst="rect">
            <a:avLst/>
          </a:prstGeom>
          <a:solidFill>
            <a:srgbClr val="0070C0"/>
          </a:solidFill>
          <a:ln w="9525">
            <a:solidFill>
              <a:schemeClr val="tx1"/>
            </a:solidFill>
            <a:miter lim="800000"/>
            <a:headEnd/>
            <a:tailEnd/>
          </a:ln>
        </p:spPr>
        <p:txBody>
          <a:bodyPr wrap="none" anchor="ctr"/>
          <a:lstStyle/>
          <a:p>
            <a:endParaRPr lang="ko-KR" altLang="ko-KR" sz="2000"/>
          </a:p>
        </p:txBody>
      </p:sp>
      <p:sp>
        <p:nvSpPr>
          <p:cNvPr id="32863" name="Rectangle 79"/>
          <p:cNvSpPr>
            <a:spLocks noChangeArrowheads="1"/>
          </p:cNvSpPr>
          <p:nvPr/>
        </p:nvSpPr>
        <p:spPr bwMode="auto">
          <a:xfrm rot="5400000">
            <a:off x="2964656" y="3336132"/>
            <a:ext cx="211137" cy="196850"/>
          </a:xfrm>
          <a:prstGeom prst="rect">
            <a:avLst/>
          </a:prstGeom>
          <a:solidFill>
            <a:srgbClr val="800080"/>
          </a:solidFill>
          <a:ln w="9525">
            <a:solidFill>
              <a:schemeClr val="tx1"/>
            </a:solidFill>
            <a:miter lim="800000"/>
            <a:headEnd/>
            <a:tailEnd/>
          </a:ln>
        </p:spPr>
        <p:txBody>
          <a:bodyPr wrap="none" anchor="ctr"/>
          <a:lstStyle/>
          <a:p>
            <a:endParaRPr lang="ko-KR" altLang="ko-KR" sz="2000"/>
          </a:p>
        </p:txBody>
      </p:sp>
      <p:sp>
        <p:nvSpPr>
          <p:cNvPr id="32864" name="Rectangle 82"/>
          <p:cNvSpPr>
            <a:spLocks noChangeArrowheads="1"/>
          </p:cNvSpPr>
          <p:nvPr/>
        </p:nvSpPr>
        <p:spPr bwMode="auto">
          <a:xfrm rot="5400000">
            <a:off x="2965450" y="3614738"/>
            <a:ext cx="209550" cy="196850"/>
          </a:xfrm>
          <a:prstGeom prst="rect">
            <a:avLst/>
          </a:prstGeom>
          <a:solidFill>
            <a:srgbClr val="00FF00"/>
          </a:solidFill>
          <a:ln w="9525">
            <a:solidFill>
              <a:schemeClr val="tx1"/>
            </a:solidFill>
            <a:miter lim="800000"/>
            <a:headEnd/>
            <a:tailEnd/>
          </a:ln>
        </p:spPr>
        <p:txBody>
          <a:bodyPr wrap="none" anchor="ctr"/>
          <a:lstStyle/>
          <a:p>
            <a:endParaRPr lang="ko-KR" altLang="ko-KR" sz="2000"/>
          </a:p>
        </p:txBody>
      </p:sp>
      <p:sp>
        <p:nvSpPr>
          <p:cNvPr id="32865" name="Rectangle 83"/>
          <p:cNvSpPr>
            <a:spLocks noChangeArrowheads="1"/>
          </p:cNvSpPr>
          <p:nvPr/>
        </p:nvSpPr>
        <p:spPr bwMode="auto">
          <a:xfrm rot="5400000">
            <a:off x="2965450" y="3890963"/>
            <a:ext cx="209550" cy="196850"/>
          </a:xfrm>
          <a:prstGeom prst="rect">
            <a:avLst/>
          </a:prstGeom>
          <a:solidFill>
            <a:schemeClr val="bg1"/>
          </a:solidFill>
          <a:ln w="9525">
            <a:solidFill>
              <a:schemeClr val="tx1"/>
            </a:solidFill>
            <a:miter lim="800000"/>
            <a:headEnd/>
            <a:tailEnd/>
          </a:ln>
        </p:spPr>
        <p:txBody>
          <a:bodyPr wrap="none" anchor="ctr"/>
          <a:lstStyle/>
          <a:p>
            <a:endParaRPr lang="ko-KR" altLang="ko-KR" sz="2000"/>
          </a:p>
        </p:txBody>
      </p:sp>
      <p:sp>
        <p:nvSpPr>
          <p:cNvPr id="32866" name="Rectangle 76"/>
          <p:cNvSpPr>
            <a:spLocks noChangeArrowheads="1"/>
          </p:cNvSpPr>
          <p:nvPr/>
        </p:nvSpPr>
        <p:spPr bwMode="auto">
          <a:xfrm rot="5400000">
            <a:off x="2964656" y="5582444"/>
            <a:ext cx="211138" cy="196850"/>
          </a:xfrm>
          <a:prstGeom prst="rect">
            <a:avLst/>
          </a:prstGeom>
          <a:solidFill>
            <a:srgbClr val="FF0000"/>
          </a:solidFill>
          <a:ln w="9525">
            <a:solidFill>
              <a:schemeClr val="tx1"/>
            </a:solidFill>
            <a:miter lim="800000"/>
            <a:headEnd/>
            <a:tailEnd/>
          </a:ln>
        </p:spPr>
        <p:txBody>
          <a:bodyPr wrap="none" anchor="ctr"/>
          <a:lstStyle/>
          <a:p>
            <a:endParaRPr lang="ko-KR" altLang="ko-KR" sz="2000"/>
          </a:p>
        </p:txBody>
      </p:sp>
      <p:sp>
        <p:nvSpPr>
          <p:cNvPr id="32867" name="Rectangle 83"/>
          <p:cNvSpPr>
            <a:spLocks noChangeArrowheads="1"/>
          </p:cNvSpPr>
          <p:nvPr/>
        </p:nvSpPr>
        <p:spPr bwMode="auto">
          <a:xfrm rot="5400000">
            <a:off x="2964656" y="5291932"/>
            <a:ext cx="211137" cy="196850"/>
          </a:xfrm>
          <a:prstGeom prst="rect">
            <a:avLst/>
          </a:prstGeom>
          <a:solidFill>
            <a:srgbClr val="7030A0"/>
          </a:solidFill>
          <a:ln w="9525">
            <a:solidFill>
              <a:schemeClr val="tx1"/>
            </a:solidFill>
            <a:miter lim="800000"/>
            <a:headEnd/>
            <a:tailEnd/>
          </a:ln>
        </p:spPr>
        <p:txBody>
          <a:bodyPr wrap="none" anchor="ctr"/>
          <a:lstStyle/>
          <a:p>
            <a:endParaRPr lang="ko-KR" altLang="ko-KR" sz="20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5" name="Picture 9" descr="J:\Trend Hunter\Trend Report\Master\Slide256.GIF"/>
          <p:cNvPicPr>
            <a:picLocks noChangeAspect="1" noChangeArrowheads="1"/>
          </p:cNvPicPr>
          <p:nvPr/>
        </p:nvPicPr>
        <p:blipFill>
          <a:blip r:embed="rId2" cstate="print"/>
          <a:srcRect/>
          <a:stretch>
            <a:fillRect/>
          </a:stretch>
        </p:blipFill>
        <p:spPr bwMode="auto">
          <a:xfrm>
            <a:off x="990600" y="1752600"/>
            <a:ext cx="3048000" cy="2286000"/>
          </a:xfrm>
          <a:prstGeom prst="rect">
            <a:avLst/>
          </a:prstGeom>
          <a:ln>
            <a:solidFill>
              <a:schemeClr val="bg1">
                <a:lumMod val="50000"/>
              </a:schemeClr>
            </a:solidFill>
          </a:ln>
          <a:effectLst>
            <a:outerShdw blurRad="292100" dist="139700" dir="2700000" algn="tl" rotWithShape="0">
              <a:srgbClr val="333333">
                <a:alpha val="65000"/>
              </a:srgbClr>
            </a:outerShdw>
          </a:effectLst>
        </p:spPr>
      </p:pic>
      <p:sp>
        <p:nvSpPr>
          <p:cNvPr id="33795" name="Footer Placeholder 3"/>
          <p:cNvSpPr>
            <a:spLocks noGrp="1"/>
          </p:cNvSpPr>
          <p:nvPr>
            <p:ph type="ftr" sz="quarter" idx="10"/>
          </p:nvPr>
        </p:nvSpPr>
        <p:spPr>
          <a:noFill/>
        </p:spPr>
        <p:txBody>
          <a:bodyPr/>
          <a:lstStyle/>
          <a:p>
            <a:fld id="{DD9E00BD-5070-4BD4-9DA9-2CA05300CC74}" type="slidenum">
              <a:rPr lang="en-US" altLang="ko-KR"/>
              <a:pPr/>
              <a:t>8</a:t>
            </a:fld>
            <a:endParaRPr lang="en-US" altLang="ko-KR"/>
          </a:p>
        </p:txBody>
      </p:sp>
      <p:sp>
        <p:nvSpPr>
          <p:cNvPr id="33796" name="Rectangle 2"/>
          <p:cNvSpPr>
            <a:spLocks noGrp="1" noChangeArrowheads="1"/>
          </p:cNvSpPr>
          <p:nvPr>
            <p:ph type="title"/>
          </p:nvPr>
        </p:nvSpPr>
        <p:spPr>
          <a:xfrm>
            <a:off x="304800" y="223838"/>
            <a:ext cx="8229600" cy="792162"/>
          </a:xfrm>
          <a:noFill/>
        </p:spPr>
        <p:txBody>
          <a:bodyPr/>
          <a:lstStyle/>
          <a:p>
            <a:pPr eaLnBrk="1" hangingPunct="1">
              <a:lnSpc>
                <a:spcPct val="80000"/>
              </a:lnSpc>
            </a:pPr>
            <a:r>
              <a:rPr lang="en-US" altLang="ko-KR" sz="3800" b="1" dirty="0" smtClean="0">
                <a:latin typeface="Arial Black" pitchFamily="34" charset="0"/>
                <a:ea typeface="굴림" charset="-127"/>
              </a:rPr>
              <a:t>3. HYPERLINKED 4 MORE</a:t>
            </a:r>
            <a:r>
              <a:rPr lang="en-US" altLang="ko-KR" sz="4400" b="1" dirty="0" smtClean="0">
                <a:latin typeface="Arial Black" pitchFamily="34" charset="0"/>
                <a:ea typeface="굴림" charset="-127"/>
              </a:rPr>
              <a:t/>
            </a:r>
            <a:br>
              <a:rPr lang="en-US" altLang="ko-KR" sz="4400" b="1" dirty="0" smtClean="0">
                <a:latin typeface="Arial Black" pitchFamily="34" charset="0"/>
                <a:ea typeface="굴림" charset="-127"/>
              </a:rPr>
            </a:br>
            <a:r>
              <a:rPr lang="en-US" altLang="ko-KR" sz="2200" dirty="0" smtClean="0">
                <a:solidFill>
                  <a:srgbClr val="FF0000"/>
                </a:solidFill>
                <a:ea typeface="굴림" charset="-127"/>
              </a:rPr>
              <a:t>Every example is hyperlinked to our free online </a:t>
            </a:r>
            <a:br>
              <a:rPr lang="en-US" altLang="ko-KR" sz="2200" dirty="0" smtClean="0">
                <a:solidFill>
                  <a:srgbClr val="FF0000"/>
                </a:solidFill>
                <a:ea typeface="굴림" charset="-127"/>
              </a:rPr>
            </a:br>
            <a:r>
              <a:rPr lang="en-US" altLang="ko-KR" sz="2200" dirty="0" smtClean="0">
                <a:solidFill>
                  <a:srgbClr val="FF0000"/>
                </a:solidFill>
                <a:ea typeface="굴림" charset="-127"/>
              </a:rPr>
              <a:t>articles, which in many cases include galleries and videos</a:t>
            </a:r>
          </a:p>
        </p:txBody>
      </p:sp>
      <p:sp>
        <p:nvSpPr>
          <p:cNvPr id="548871" name="AutoShape 7"/>
          <p:cNvSpPr>
            <a:spLocks noChangeArrowheads="1"/>
          </p:cNvSpPr>
          <p:nvPr/>
        </p:nvSpPr>
        <p:spPr bwMode="auto">
          <a:xfrm rot="9000000">
            <a:off x="2492375" y="2640013"/>
            <a:ext cx="800100" cy="2257425"/>
          </a:xfrm>
          <a:prstGeom prst="downArrow">
            <a:avLst>
              <a:gd name="adj1" fmla="val 19343"/>
              <a:gd name="adj2" fmla="val 168646"/>
            </a:avLst>
          </a:prstGeom>
          <a:solidFill>
            <a:schemeClr val="bg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endParaRPr lang="ko-KR" altLang="ko-KR"/>
          </a:p>
        </p:txBody>
      </p:sp>
      <p:sp>
        <p:nvSpPr>
          <p:cNvPr id="15366" name="AutoShape 18"/>
          <p:cNvSpPr>
            <a:spLocks noChangeArrowheads="1"/>
          </p:cNvSpPr>
          <p:nvPr/>
        </p:nvSpPr>
        <p:spPr bwMode="auto">
          <a:xfrm rot="5400000">
            <a:off x="3605213" y="2719387"/>
            <a:ext cx="2514600" cy="581025"/>
          </a:xfrm>
          <a:prstGeom prst="triangle">
            <a:avLst>
              <a:gd name="adj" fmla="val 50000"/>
            </a:avLst>
          </a:prstGeom>
          <a:solidFill>
            <a:schemeClr val="bg1">
              <a:lumMod val="65000"/>
            </a:schemeClr>
          </a:solidFill>
          <a:ln w="9525" algn="ctr">
            <a:noFill/>
            <a:miter lim="800000"/>
            <a:headEnd/>
            <a:tailEnd/>
          </a:ln>
        </p:spPr>
        <p:txBody>
          <a:bodyPr wrap="none" anchor="ctr"/>
          <a:lstStyle/>
          <a:p>
            <a:endParaRPr lang="ko-KR" altLang="ko-KR"/>
          </a:p>
        </p:txBody>
      </p:sp>
      <p:sp>
        <p:nvSpPr>
          <p:cNvPr id="33799" name="Rectangle 19"/>
          <p:cNvSpPr>
            <a:spLocks noChangeArrowheads="1"/>
          </p:cNvSpPr>
          <p:nvPr/>
        </p:nvSpPr>
        <p:spPr bwMode="auto">
          <a:xfrm>
            <a:off x="3581400" y="4724400"/>
            <a:ext cx="1828800" cy="1347788"/>
          </a:xfrm>
          <a:prstGeom prst="rect">
            <a:avLst/>
          </a:prstGeom>
          <a:noFill/>
          <a:ln w="9525" algn="ctr">
            <a:noFill/>
            <a:miter lim="800000"/>
            <a:headEnd/>
            <a:tailEnd/>
          </a:ln>
        </p:spPr>
        <p:txBody>
          <a:bodyPr>
            <a:spAutoFit/>
          </a:bodyPr>
          <a:lstStyle/>
          <a:p>
            <a:pPr marL="173038" indent="-173038"/>
            <a:r>
              <a:rPr lang="en-US" altLang="ko-KR" sz="2200" b="1">
                <a:solidFill>
                  <a:schemeClr val="tx1"/>
                </a:solidFill>
                <a:ea typeface="굴림" charset="-127"/>
              </a:rPr>
              <a:t>GET MORE:</a:t>
            </a:r>
          </a:p>
          <a:p>
            <a:pPr marL="173038" indent="-173038">
              <a:buFontTx/>
              <a:buChar char="•"/>
            </a:pPr>
            <a:r>
              <a:rPr lang="en-US" altLang="ko-KR" sz="2000" b="1">
                <a:solidFill>
                  <a:schemeClr val="tx1"/>
                </a:solidFill>
                <a:ea typeface="굴림" charset="-127"/>
              </a:rPr>
              <a:t>Details</a:t>
            </a:r>
          </a:p>
          <a:p>
            <a:pPr marL="173038" indent="-173038">
              <a:buFontTx/>
              <a:buChar char="•"/>
            </a:pPr>
            <a:r>
              <a:rPr lang="en-US" altLang="ko-KR" sz="2000" b="1">
                <a:solidFill>
                  <a:schemeClr val="tx1"/>
                </a:solidFill>
                <a:ea typeface="굴림" charset="-127"/>
              </a:rPr>
              <a:t>Galleries</a:t>
            </a:r>
          </a:p>
          <a:p>
            <a:pPr marL="173038" indent="-173038">
              <a:buFontTx/>
              <a:buChar char="•"/>
            </a:pPr>
            <a:r>
              <a:rPr lang="en-US" altLang="ko-KR" sz="2000" b="1">
                <a:solidFill>
                  <a:schemeClr val="tx1"/>
                </a:solidFill>
                <a:ea typeface="굴림" charset="-127"/>
              </a:rPr>
              <a:t>Videos</a:t>
            </a:r>
          </a:p>
          <a:p>
            <a:pPr marL="173038" indent="-173038">
              <a:buFontTx/>
              <a:buChar char="•"/>
            </a:pPr>
            <a:r>
              <a:rPr lang="en-US" altLang="ko-KR" sz="2000" b="1">
                <a:solidFill>
                  <a:schemeClr val="tx1"/>
                </a:solidFill>
                <a:ea typeface="굴림" charset="-127"/>
              </a:rPr>
              <a:t>Sources</a:t>
            </a:r>
          </a:p>
        </p:txBody>
      </p:sp>
      <p:pic>
        <p:nvPicPr>
          <p:cNvPr id="15369" name="Picture 9" descr="C:\Users\Jeremy\Desktop\TrendPageExample.jpg"/>
          <p:cNvPicPr>
            <a:picLocks noChangeAspect="1" noChangeArrowheads="1"/>
          </p:cNvPicPr>
          <p:nvPr/>
        </p:nvPicPr>
        <p:blipFill>
          <a:blip r:embed="rId3" cstate="print"/>
          <a:srcRect/>
          <a:stretch>
            <a:fillRect/>
          </a:stretch>
        </p:blipFill>
        <p:spPr bwMode="auto">
          <a:xfrm>
            <a:off x="5638800" y="1752600"/>
            <a:ext cx="2816225" cy="44958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Footer Placeholder 3"/>
          <p:cNvSpPr>
            <a:spLocks noGrp="1"/>
          </p:cNvSpPr>
          <p:nvPr>
            <p:ph type="ftr" sz="quarter" idx="10"/>
          </p:nvPr>
        </p:nvSpPr>
        <p:spPr>
          <a:noFill/>
        </p:spPr>
        <p:txBody>
          <a:bodyPr/>
          <a:lstStyle/>
          <a:p>
            <a:fld id="{1F3F005E-7220-4EE3-9D9D-4A2392B7077E}" type="slidenum">
              <a:rPr lang="en-US" altLang="ko-KR"/>
              <a:pPr/>
              <a:t>9</a:t>
            </a:fld>
            <a:endParaRPr lang="en-US" altLang="ko-KR"/>
          </a:p>
        </p:txBody>
      </p:sp>
      <p:sp>
        <p:nvSpPr>
          <p:cNvPr id="1028" name="Rectangle 2"/>
          <p:cNvSpPr>
            <a:spLocks noGrp="1" noChangeArrowheads="1"/>
          </p:cNvSpPr>
          <p:nvPr>
            <p:ph type="title"/>
          </p:nvPr>
        </p:nvSpPr>
        <p:spPr>
          <a:xfrm>
            <a:off x="304800" y="223838"/>
            <a:ext cx="8839200" cy="792162"/>
          </a:xfrm>
          <a:noFill/>
        </p:spPr>
        <p:txBody>
          <a:bodyPr/>
          <a:lstStyle/>
          <a:p>
            <a:pPr eaLnBrk="1" hangingPunct="1">
              <a:lnSpc>
                <a:spcPct val="80000"/>
              </a:lnSpc>
            </a:pPr>
            <a:r>
              <a:rPr lang="en-US" altLang="ko-KR" sz="3800" b="1" smtClean="0">
                <a:latin typeface="Arial Black" pitchFamily="34" charset="0"/>
                <a:ea typeface="굴림" charset="-127"/>
              </a:rPr>
              <a:t>4. MEASURED </a:t>
            </a:r>
            <a:r>
              <a:rPr lang="en-US" altLang="ko-KR" sz="2000" b="1" smtClean="0">
                <a:latin typeface="Arial Black" pitchFamily="34" charset="0"/>
                <a:ea typeface="굴림" charset="-127"/>
              </a:rPr>
              <a:t>[SCORE]</a:t>
            </a:r>
            <a:r>
              <a:rPr lang="en-US" altLang="ko-KR" sz="4400" b="1" smtClean="0">
                <a:latin typeface="Arial Black" pitchFamily="34" charset="0"/>
                <a:ea typeface="굴림" charset="-127"/>
              </a:rPr>
              <a:t/>
            </a:r>
            <a:br>
              <a:rPr lang="en-US" altLang="ko-KR" sz="4400" b="1" smtClean="0">
                <a:latin typeface="Arial Black" pitchFamily="34" charset="0"/>
                <a:ea typeface="굴림" charset="-127"/>
              </a:rPr>
            </a:br>
            <a:r>
              <a:rPr lang="en-US" altLang="ko-KR" sz="2200" smtClean="0">
                <a:solidFill>
                  <a:srgbClr val="FF0000"/>
                </a:solidFill>
                <a:ea typeface="굴림" charset="-127"/>
              </a:rPr>
              <a:t>We score micro-trends for popularity, leveraging </a:t>
            </a:r>
            <a:br>
              <a:rPr lang="en-US" altLang="ko-KR" sz="2200" smtClean="0">
                <a:solidFill>
                  <a:srgbClr val="FF0000"/>
                </a:solidFill>
                <a:ea typeface="굴림" charset="-127"/>
              </a:rPr>
            </a:br>
            <a:r>
              <a:rPr lang="en-US" altLang="ko-KR" sz="2200" smtClean="0">
                <a:solidFill>
                  <a:srgbClr val="FF0000"/>
                </a:solidFill>
                <a:ea typeface="굴림" charset="-127"/>
              </a:rPr>
              <a:t>300,000,000+ views. High scores excite consumers!</a:t>
            </a:r>
          </a:p>
        </p:txBody>
      </p:sp>
      <p:sp>
        <p:nvSpPr>
          <p:cNvPr id="1029" name="Rectangle 46"/>
          <p:cNvSpPr>
            <a:spLocks noChangeArrowheads="1"/>
          </p:cNvSpPr>
          <p:nvPr/>
        </p:nvSpPr>
        <p:spPr bwMode="auto">
          <a:xfrm>
            <a:off x="2319338" y="1730375"/>
            <a:ext cx="4614862" cy="555625"/>
          </a:xfrm>
          <a:prstGeom prst="rect">
            <a:avLst/>
          </a:prstGeom>
          <a:noFill/>
          <a:ln w="9525" algn="ctr">
            <a:noFill/>
            <a:miter lim="800000"/>
            <a:headEnd/>
            <a:tailEnd/>
          </a:ln>
        </p:spPr>
        <p:txBody>
          <a:bodyPr>
            <a:spAutoFit/>
          </a:bodyPr>
          <a:lstStyle/>
          <a:p>
            <a:pPr algn="ctr"/>
            <a:r>
              <a:rPr lang="en-US" altLang="ko-KR" sz="2000" b="1">
                <a:solidFill>
                  <a:schemeClr val="tx1"/>
                </a:solidFill>
                <a:ea typeface="굴림" charset="-127"/>
              </a:rPr>
              <a:t>Traffic Score – Relative Popularity</a:t>
            </a:r>
            <a:br>
              <a:rPr lang="en-US" altLang="ko-KR" sz="2000" b="1">
                <a:solidFill>
                  <a:schemeClr val="tx1"/>
                </a:solidFill>
                <a:ea typeface="굴림" charset="-127"/>
              </a:rPr>
            </a:br>
            <a:r>
              <a:rPr lang="en-US" altLang="ko-KR" sz="1800" b="1">
                <a:solidFill>
                  <a:schemeClr val="tx1"/>
                </a:solidFill>
                <a:ea typeface="굴림" charset="-127"/>
              </a:rPr>
              <a:t>Normalized by Month &amp; Capped</a:t>
            </a:r>
            <a:endParaRPr lang="en-US" altLang="ko-KR" sz="1400" b="1">
              <a:solidFill>
                <a:schemeClr val="tx1"/>
              </a:solidFill>
              <a:ea typeface="굴림" charset="-127"/>
            </a:endParaRPr>
          </a:p>
        </p:txBody>
      </p:sp>
      <p:graphicFrame>
        <p:nvGraphicFramePr>
          <p:cNvPr id="1026" name="Object 51"/>
          <p:cNvGraphicFramePr>
            <a:graphicFrameLocks noChangeAspect="1"/>
          </p:cNvGraphicFramePr>
          <p:nvPr/>
        </p:nvGraphicFramePr>
        <p:xfrm>
          <a:off x="1968500" y="2212975"/>
          <a:ext cx="4668838" cy="3681413"/>
        </p:xfrm>
        <a:graphic>
          <a:graphicData uri="http://schemas.openxmlformats.org/presentationml/2006/ole">
            <p:oleObj spid="_x0000_s1026" name="Chart" r:id="rId3" imgW="4676670" imgH="3686175" progId="MSGraph.Chart.8">
              <p:embed followColorScheme="full"/>
            </p:oleObj>
          </a:graphicData>
        </a:graphic>
      </p:graphicFrame>
      <p:sp>
        <p:nvSpPr>
          <p:cNvPr id="1030" name="Rectangle 53"/>
          <p:cNvSpPr>
            <a:spLocks noChangeArrowheads="1"/>
          </p:cNvSpPr>
          <p:nvPr/>
        </p:nvSpPr>
        <p:spPr bwMode="auto">
          <a:xfrm>
            <a:off x="4095750" y="5692775"/>
            <a:ext cx="1195388" cy="250825"/>
          </a:xfrm>
          <a:prstGeom prst="rect">
            <a:avLst/>
          </a:prstGeom>
          <a:noFill/>
          <a:ln w="9525" algn="ctr">
            <a:noFill/>
            <a:miter lim="800000"/>
            <a:headEnd/>
            <a:tailEnd/>
          </a:ln>
        </p:spPr>
        <p:txBody>
          <a:bodyPr wrap="none">
            <a:spAutoFit/>
          </a:bodyPr>
          <a:lstStyle/>
          <a:p>
            <a:r>
              <a:rPr lang="en-US" altLang="ko-KR" sz="1300" b="1">
                <a:solidFill>
                  <a:schemeClr val="tx1"/>
                </a:solidFill>
                <a:ea typeface="굴림" charset="-127"/>
              </a:rPr>
              <a:t>Traffic Score</a:t>
            </a:r>
          </a:p>
        </p:txBody>
      </p:sp>
      <p:sp>
        <p:nvSpPr>
          <p:cNvPr id="1031" name="Rectangle 56"/>
          <p:cNvSpPr>
            <a:spLocks noChangeArrowheads="1"/>
          </p:cNvSpPr>
          <p:nvPr/>
        </p:nvSpPr>
        <p:spPr bwMode="auto">
          <a:xfrm>
            <a:off x="2776538" y="2949575"/>
            <a:ext cx="3505200" cy="2286000"/>
          </a:xfrm>
          <a:prstGeom prst="rect">
            <a:avLst/>
          </a:prstGeom>
          <a:noFill/>
          <a:ln w="9525" algn="ctr">
            <a:solidFill>
              <a:schemeClr val="tx1"/>
            </a:solidFill>
            <a:prstDash val="dash"/>
            <a:miter lim="800000"/>
            <a:headEnd/>
            <a:tailEnd/>
          </a:ln>
        </p:spPr>
        <p:txBody>
          <a:bodyPr wrap="none" anchor="ctr"/>
          <a:lstStyle/>
          <a:p>
            <a:endParaRPr lang="ko-KR" altLang="ko-KR"/>
          </a:p>
        </p:txBody>
      </p:sp>
      <p:sp>
        <p:nvSpPr>
          <p:cNvPr id="1032" name="Rectangle 57"/>
          <p:cNvSpPr>
            <a:spLocks noChangeArrowheads="1"/>
          </p:cNvSpPr>
          <p:nvPr/>
        </p:nvSpPr>
        <p:spPr bwMode="auto">
          <a:xfrm>
            <a:off x="2776538" y="4168775"/>
            <a:ext cx="2743200" cy="1066800"/>
          </a:xfrm>
          <a:prstGeom prst="rect">
            <a:avLst/>
          </a:prstGeom>
          <a:noFill/>
          <a:ln w="9525" algn="ctr">
            <a:solidFill>
              <a:schemeClr val="tx1"/>
            </a:solidFill>
            <a:prstDash val="dash"/>
            <a:miter lim="800000"/>
            <a:headEnd/>
            <a:tailEnd/>
          </a:ln>
        </p:spPr>
        <p:txBody>
          <a:bodyPr wrap="none" anchor="ctr"/>
          <a:lstStyle/>
          <a:p>
            <a:endParaRPr lang="ko-KR" altLang="ko-KR"/>
          </a:p>
        </p:txBody>
      </p:sp>
      <p:sp>
        <p:nvSpPr>
          <p:cNvPr id="1033" name="Rectangle 58"/>
          <p:cNvSpPr>
            <a:spLocks noChangeArrowheads="1"/>
          </p:cNvSpPr>
          <p:nvPr/>
        </p:nvSpPr>
        <p:spPr bwMode="auto">
          <a:xfrm>
            <a:off x="2776538" y="4702175"/>
            <a:ext cx="1981200" cy="533400"/>
          </a:xfrm>
          <a:prstGeom prst="rect">
            <a:avLst/>
          </a:prstGeom>
          <a:noFill/>
          <a:ln w="9525" algn="ctr">
            <a:solidFill>
              <a:schemeClr val="tx1"/>
            </a:solidFill>
            <a:prstDash val="dash"/>
            <a:miter lim="800000"/>
            <a:headEnd/>
            <a:tailEnd/>
          </a:ln>
        </p:spPr>
        <p:txBody>
          <a:bodyPr wrap="none" anchor="ctr"/>
          <a:lstStyle/>
          <a:p>
            <a:endParaRPr lang="ko-KR" altLang="ko-KR"/>
          </a:p>
        </p:txBody>
      </p:sp>
      <p:sp>
        <p:nvSpPr>
          <p:cNvPr id="1034" name="Line 59"/>
          <p:cNvSpPr>
            <a:spLocks noChangeShapeType="1"/>
          </p:cNvSpPr>
          <p:nvPr/>
        </p:nvSpPr>
        <p:spPr bwMode="auto">
          <a:xfrm>
            <a:off x="2776538" y="4778375"/>
            <a:ext cx="3733800" cy="0"/>
          </a:xfrm>
          <a:prstGeom prst="line">
            <a:avLst/>
          </a:prstGeom>
          <a:noFill/>
          <a:ln w="9525">
            <a:solidFill>
              <a:schemeClr val="tx1"/>
            </a:solidFill>
            <a:round/>
            <a:headEnd/>
            <a:tailEnd/>
          </a:ln>
        </p:spPr>
        <p:txBody>
          <a:bodyPr anchor="ctr"/>
          <a:lstStyle/>
          <a:p>
            <a:endParaRPr lang="ko-KR" altLang="en-US"/>
          </a:p>
        </p:txBody>
      </p:sp>
      <p:sp>
        <p:nvSpPr>
          <p:cNvPr id="1035" name="Rectangle 60"/>
          <p:cNvSpPr>
            <a:spLocks noChangeArrowheads="1"/>
          </p:cNvSpPr>
          <p:nvPr/>
        </p:nvSpPr>
        <p:spPr bwMode="auto">
          <a:xfrm>
            <a:off x="2776538" y="3559175"/>
            <a:ext cx="3200400" cy="1676400"/>
          </a:xfrm>
          <a:prstGeom prst="rect">
            <a:avLst/>
          </a:prstGeom>
          <a:noFill/>
          <a:ln w="9525" algn="ctr">
            <a:solidFill>
              <a:schemeClr val="tx1"/>
            </a:solidFill>
            <a:prstDash val="dash"/>
            <a:miter lim="800000"/>
            <a:headEnd/>
            <a:tailEnd/>
          </a:ln>
        </p:spPr>
        <p:txBody>
          <a:bodyPr wrap="none" anchor="ctr"/>
          <a:lstStyle/>
          <a:p>
            <a:endParaRPr lang="ko-KR" altLang="ko-KR"/>
          </a:p>
        </p:txBody>
      </p:sp>
      <p:sp>
        <p:nvSpPr>
          <p:cNvPr id="1036" name="Rectangle 61"/>
          <p:cNvSpPr>
            <a:spLocks noChangeArrowheads="1"/>
          </p:cNvSpPr>
          <p:nvPr/>
        </p:nvSpPr>
        <p:spPr bwMode="auto">
          <a:xfrm>
            <a:off x="2776538" y="4473575"/>
            <a:ext cx="2362200" cy="762000"/>
          </a:xfrm>
          <a:prstGeom prst="rect">
            <a:avLst/>
          </a:prstGeom>
          <a:noFill/>
          <a:ln w="9525" algn="ctr">
            <a:solidFill>
              <a:schemeClr val="tx1"/>
            </a:solidFill>
            <a:prstDash val="dash"/>
            <a:miter lim="800000"/>
            <a:headEnd/>
            <a:tailEnd/>
          </a:ln>
        </p:spPr>
        <p:txBody>
          <a:bodyPr wrap="none" anchor="ctr"/>
          <a:lstStyle/>
          <a:p>
            <a:endParaRPr lang="ko-KR" altLang="ko-KR"/>
          </a:p>
        </p:txBody>
      </p:sp>
      <p:sp>
        <p:nvSpPr>
          <p:cNvPr id="1037" name="Rectangle 62"/>
          <p:cNvSpPr>
            <a:spLocks noChangeArrowheads="1"/>
          </p:cNvSpPr>
          <p:nvPr/>
        </p:nvSpPr>
        <p:spPr bwMode="auto">
          <a:xfrm rot="-5400000">
            <a:off x="858838" y="3762375"/>
            <a:ext cx="1752600" cy="250825"/>
          </a:xfrm>
          <a:prstGeom prst="rect">
            <a:avLst/>
          </a:prstGeom>
          <a:noFill/>
          <a:ln w="9525" algn="ctr">
            <a:noFill/>
            <a:miter lim="800000"/>
            <a:headEnd/>
            <a:tailEnd/>
          </a:ln>
        </p:spPr>
        <p:txBody>
          <a:bodyPr>
            <a:spAutoFit/>
          </a:bodyPr>
          <a:lstStyle/>
          <a:p>
            <a:pPr algn="ctr"/>
            <a:r>
              <a:rPr lang="en-US" altLang="ko-KR" sz="1300" b="1">
                <a:solidFill>
                  <a:schemeClr val="tx1"/>
                </a:solidFill>
                <a:ea typeface="굴림" charset="-127"/>
              </a:rPr>
              <a:t>Relative Traffic</a:t>
            </a:r>
          </a:p>
        </p:txBody>
      </p:sp>
      <p:sp>
        <p:nvSpPr>
          <p:cNvPr id="1038" name="Rectangle 64"/>
          <p:cNvSpPr>
            <a:spLocks noChangeArrowheads="1"/>
          </p:cNvSpPr>
          <p:nvPr/>
        </p:nvSpPr>
        <p:spPr bwMode="auto">
          <a:xfrm>
            <a:off x="6858000" y="2301875"/>
            <a:ext cx="1752600" cy="1458913"/>
          </a:xfrm>
          <a:prstGeom prst="rect">
            <a:avLst/>
          </a:prstGeom>
          <a:noFill/>
          <a:ln w="9525" algn="ctr">
            <a:noFill/>
            <a:miter lim="800000"/>
            <a:headEnd/>
            <a:tailEnd/>
          </a:ln>
        </p:spPr>
        <p:txBody>
          <a:bodyPr>
            <a:spAutoFit/>
          </a:bodyPr>
          <a:lstStyle/>
          <a:p>
            <a:pPr algn="ctr"/>
            <a:r>
              <a:rPr lang="en-US" altLang="ko-KR" sz="1600" b="1">
                <a:solidFill>
                  <a:schemeClr val="tx1"/>
                </a:solidFill>
                <a:ea typeface="굴림" charset="-127"/>
              </a:rPr>
              <a:t>Example:</a:t>
            </a:r>
            <a:br>
              <a:rPr lang="en-US" altLang="ko-KR" sz="1600" b="1">
                <a:solidFill>
                  <a:schemeClr val="tx1"/>
                </a:solidFill>
                <a:ea typeface="굴림" charset="-127"/>
              </a:rPr>
            </a:br>
            <a:r>
              <a:rPr lang="en-US" altLang="ko-KR" sz="1600" b="1">
                <a:solidFill>
                  <a:schemeClr val="tx1"/>
                </a:solidFill>
                <a:ea typeface="굴림" charset="-127"/>
              </a:rPr>
              <a:t>A score of 10 means the trend received at least 5x the traffic of an average trend</a:t>
            </a:r>
            <a:endParaRPr lang="en-US" altLang="ko-KR" sz="1000" b="1">
              <a:solidFill>
                <a:schemeClr val="tx1"/>
              </a:solidFill>
              <a:ea typeface="굴림" charset="-127"/>
            </a:endParaRPr>
          </a:p>
        </p:txBody>
      </p:sp>
      <p:sp>
        <p:nvSpPr>
          <p:cNvPr id="1039" name="AutoShape 65"/>
          <p:cNvSpPr>
            <a:spLocks/>
          </p:cNvSpPr>
          <p:nvPr/>
        </p:nvSpPr>
        <p:spPr bwMode="auto">
          <a:xfrm>
            <a:off x="6540500" y="2263775"/>
            <a:ext cx="381000" cy="1447800"/>
          </a:xfrm>
          <a:prstGeom prst="leftBrace">
            <a:avLst>
              <a:gd name="adj1" fmla="val 31667"/>
              <a:gd name="adj2" fmla="val 50000"/>
            </a:avLst>
          </a:prstGeom>
          <a:noFill/>
          <a:ln w="9525">
            <a:solidFill>
              <a:schemeClr val="tx1"/>
            </a:solidFill>
            <a:round/>
            <a:headEnd/>
            <a:tailEnd/>
          </a:ln>
        </p:spPr>
        <p:txBody>
          <a:bodyPr wrap="none" anchor="ctr"/>
          <a:lstStyle/>
          <a:p>
            <a:endParaRPr lang="ko-KR" altLang="ko-KR"/>
          </a:p>
        </p:txBody>
      </p:sp>
      <p:sp>
        <p:nvSpPr>
          <p:cNvPr id="1040" name="Oval 66"/>
          <p:cNvSpPr>
            <a:spLocks noChangeArrowheads="1"/>
          </p:cNvSpPr>
          <p:nvPr/>
        </p:nvSpPr>
        <p:spPr bwMode="auto">
          <a:xfrm>
            <a:off x="5918200" y="2708275"/>
            <a:ext cx="609600" cy="609600"/>
          </a:xfrm>
          <a:prstGeom prst="ellipse">
            <a:avLst/>
          </a:prstGeom>
          <a:noFill/>
          <a:ln w="9525" algn="ctr">
            <a:solidFill>
              <a:schemeClr val="tx1"/>
            </a:solidFill>
            <a:round/>
            <a:headEnd/>
            <a:tailEnd/>
          </a:ln>
        </p:spPr>
        <p:txBody>
          <a:bodyPr wrap="none" anchor="ctr"/>
          <a:lstStyle/>
          <a:p>
            <a:endParaRPr lang="ko-KR" altLang="ko-K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Blac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0000"/>
          </a:lnSpc>
          <a:spcBef>
            <a:spcPct val="0"/>
          </a:spcBef>
          <a:spcAft>
            <a:spcPct val="0"/>
          </a:spcAft>
          <a:buClrTx/>
          <a:buSzTx/>
          <a:buFontTx/>
          <a:buNone/>
          <a:tabLst/>
          <a:defRPr kumimoji="0" lang="en-US" sz="21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0000"/>
          </a:lnSpc>
          <a:spcBef>
            <a:spcPct val="0"/>
          </a:spcBef>
          <a:spcAft>
            <a:spcPct val="0"/>
          </a:spcAft>
          <a:buClrTx/>
          <a:buSzTx/>
          <a:buFontTx/>
          <a:buNone/>
          <a:tabLst/>
          <a:defRPr kumimoji="0" lang="en-US" sz="2100" b="0" i="0" u="none" strike="noStrike" cap="none" normalizeH="0" baseline="0" smtClean="0">
            <a:ln>
              <a:noFill/>
            </a:ln>
            <a:solidFill>
              <a:schemeClr val="bg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 ?????"/>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 ?????"/>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 ?????"/>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 ?????"/>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 ?????"/>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 ?????"/>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 ?????"/>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 ?????"/>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 ?????"/>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 ?????"/>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 ?????"/>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745</TotalTime>
  <Words>2305</Words>
  <Application>Microsoft Office PowerPoint</Application>
  <PresentationFormat>화면 슬라이드 쇼(4:3)</PresentationFormat>
  <Paragraphs>553</Paragraphs>
  <Slides>27</Slides>
  <Notes>2</Notes>
  <HiddenSlides>0</HiddenSlides>
  <MMClips>0</MMClips>
  <ScaleCrop>false</ScaleCrop>
  <HeadingPairs>
    <vt:vector size="8" baseType="variant">
      <vt:variant>
        <vt:lpstr>사용한 글꼴</vt:lpstr>
      </vt:variant>
      <vt:variant>
        <vt:i4>5</vt:i4>
      </vt:variant>
      <vt:variant>
        <vt:lpstr>테마</vt:lpstr>
      </vt:variant>
      <vt:variant>
        <vt:i4>12</vt:i4>
      </vt:variant>
      <vt:variant>
        <vt:lpstr>포함된 OLE 서버</vt:lpstr>
      </vt:variant>
      <vt:variant>
        <vt:i4>1</vt:i4>
      </vt:variant>
      <vt:variant>
        <vt:lpstr>슬라이드 제목</vt:lpstr>
      </vt:variant>
      <vt:variant>
        <vt:i4>27</vt:i4>
      </vt:variant>
    </vt:vector>
  </HeadingPairs>
  <TitlesOfParts>
    <vt:vector size="45" baseType="lpstr">
      <vt:lpstr>Arial</vt:lpstr>
      <vt:lpstr>Arial Black</vt:lpstr>
      <vt:lpstr>Calibri</vt:lpstr>
      <vt:lpstr>Verdana</vt:lpstr>
      <vt:lpstr>Humnst777 BT</vt:lpstr>
      <vt:lpstr>Default Design</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Microsoft Graph Chart</vt:lpstr>
      <vt:lpstr>슬라이드 1</vt:lpstr>
      <vt:lpstr>COPYRIGHT Please share only with your immediate team</vt:lpstr>
      <vt:lpstr>TREND HUNTER 2011 TREND REPORT</vt:lpstr>
      <vt:lpstr>When eBay, Pepsico and Google need to kick start innovation….</vt:lpstr>
      <vt:lpstr>6 THINGS TO KNOW Your new report has several distinctions you should know</vt:lpstr>
      <vt:lpstr>1. ONGOING UPDATES With your subscription, you gain access to 50+ reports  and 1,000+ PRO Trends linked to 40,000+ examples!</vt:lpstr>
      <vt:lpstr>2. CROWDSOURCED &amp; FILTERED The reports are global, based on crowdsourced and crowd  filtered content from Trend Hunter, the world’s #1 trend site</vt:lpstr>
      <vt:lpstr>3. HYPERLINKED 4 MORE Every example is hyperlinked to our free online  articles, which in many cases include galleries and videos</vt:lpstr>
      <vt:lpstr>4. MEASURED [SCORE] We score micro-trends for popularity, leveraging  300,000,000+ views. High scores excite consumers!</vt:lpstr>
      <vt:lpstr>4b. MEASURED [HOW TO READ] Each of the micro-trends includes useful information  including discovery date and the relative traffic score</vt:lpstr>
      <vt:lpstr>5. ACCLAIMED CONTENT Last, enjoy the content! You’re reading examples  from the freshest source of cutting edge trends!</vt:lpstr>
      <vt:lpstr>6. In-Depth Reading Version In addition to the PPT and PDF presentations, you’ll now get an in-depth reading view which provides more details about each example</vt:lpstr>
      <vt:lpstr>BONUS: HOW TO INNOVATE To get the most of your subscription, watch our 30 minute video  of EXPLOITING CHAOS, and as a subscriber, we’ll send you the book!</vt:lpstr>
      <vt:lpstr>Keynotes &amp; Workshops If you really want to kick-start your team’s innovation, contact us about booking a keynote and workshop:  Videos at JeremyGutsche.com</vt:lpstr>
      <vt:lpstr>TREND HUNTER 2011 TREND REPORT</vt:lpstr>
      <vt:lpstr>슬라이드 16</vt:lpstr>
      <vt:lpstr>슬라이드 17</vt:lpstr>
      <vt:lpstr>슬라이드 18</vt:lpstr>
      <vt:lpstr>슬라이드 19</vt:lpstr>
      <vt:lpstr>슬라이드 20</vt:lpstr>
      <vt:lpstr>슬라이드 21</vt:lpstr>
      <vt:lpstr>슬라이드 22</vt:lpstr>
      <vt:lpstr>슬라이드 23</vt:lpstr>
      <vt:lpstr>슬라이드 24</vt:lpstr>
      <vt:lpstr>슬라이드 25</vt:lpstr>
      <vt:lpstr>슬라이드 26</vt:lpstr>
      <vt:lpstr>슬라이드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Jeremy</dc:creator>
  <cp:lastModifiedBy>crevate_705</cp:lastModifiedBy>
  <cp:revision>16</cp:revision>
  <dcterms:modified xsi:type="dcterms:W3CDTF">2012-01-03T09:48:04Z</dcterms:modified>
</cp:coreProperties>
</file>